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87" r:id="rId4"/>
    <p:sldId id="393" r:id="rId5"/>
    <p:sldId id="394" r:id="rId6"/>
    <p:sldId id="395" r:id="rId7"/>
    <p:sldId id="388" r:id="rId8"/>
    <p:sldId id="389" r:id="rId9"/>
    <p:sldId id="390" r:id="rId10"/>
    <p:sldId id="391" r:id="rId11"/>
    <p:sldId id="392" r:id="rId12"/>
    <p:sldId id="396" r:id="rId13"/>
    <p:sldId id="397" r:id="rId14"/>
    <p:sldId id="398" r:id="rId15"/>
    <p:sldId id="399" r:id="rId16"/>
    <p:sldId id="400" r:id="rId17"/>
    <p:sldId id="401" r:id="rId18"/>
    <p:sldId id="402" r:id="rId19"/>
    <p:sldId id="403" r:id="rId20"/>
    <p:sldId id="258" r:id="rId21"/>
    <p:sldId id="257" r:id="rId22"/>
    <p:sldId id="259" r:id="rId23"/>
    <p:sldId id="260" r:id="rId24"/>
    <p:sldId id="261" r:id="rId25"/>
    <p:sldId id="279" r:id="rId26"/>
    <p:sldId id="280" r:id="rId27"/>
    <p:sldId id="262" r:id="rId28"/>
    <p:sldId id="263" r:id="rId29"/>
    <p:sldId id="264" r:id="rId30"/>
    <p:sldId id="404" r:id="rId31"/>
    <p:sldId id="405" r:id="rId32"/>
    <p:sldId id="406" r:id="rId33"/>
    <p:sldId id="294" r:id="rId34"/>
    <p:sldId id="265" r:id="rId35"/>
    <p:sldId id="266" r:id="rId36"/>
    <p:sldId id="281" r:id="rId37"/>
    <p:sldId id="283" r:id="rId38"/>
    <p:sldId id="284" r:id="rId39"/>
    <p:sldId id="285" r:id="rId40"/>
    <p:sldId id="286" r:id="rId41"/>
    <p:sldId id="287" r:id="rId42"/>
    <p:sldId id="288" r:id="rId43"/>
    <p:sldId id="289" r:id="rId44"/>
    <p:sldId id="290" r:id="rId45"/>
    <p:sldId id="291" r:id="rId46"/>
    <p:sldId id="292" r:id="rId47"/>
    <p:sldId id="293" r:id="rId48"/>
    <p:sldId id="267" r:id="rId49"/>
    <p:sldId id="268" r:id="rId50"/>
    <p:sldId id="269" r:id="rId51"/>
    <p:sldId id="270" r:id="rId52"/>
    <p:sldId id="271" r:id="rId53"/>
    <p:sldId id="272" r:id="rId54"/>
    <p:sldId id="407" r:id="rId55"/>
    <p:sldId id="409" r:id="rId56"/>
    <p:sldId id="410" r:id="rId57"/>
    <p:sldId id="408" r:id="rId58"/>
    <p:sldId id="411" r:id="rId59"/>
    <p:sldId id="412" r:id="rId60"/>
    <p:sldId id="413" r:id="rId61"/>
    <p:sldId id="414" r:id="rId62"/>
    <p:sldId id="415" r:id="rId63"/>
    <p:sldId id="416" r:id="rId64"/>
    <p:sldId id="417" r:id="rId65"/>
    <p:sldId id="418" r:id="rId66"/>
    <p:sldId id="419" r:id="rId67"/>
    <p:sldId id="420" r:id="rId68"/>
    <p:sldId id="421" r:id="rId69"/>
    <p:sldId id="422" r:id="rId70"/>
    <p:sldId id="423" r:id="rId71"/>
    <p:sldId id="424" r:id="rId72"/>
    <p:sldId id="425" r:id="rId73"/>
    <p:sldId id="426" r:id="rId74"/>
    <p:sldId id="427" r:id="rId75"/>
    <p:sldId id="428" r:id="rId76"/>
    <p:sldId id="429" r:id="rId77"/>
    <p:sldId id="430" r:id="rId78"/>
    <p:sldId id="431" r:id="rId79"/>
    <p:sldId id="432" r:id="rId80"/>
    <p:sldId id="433" r:id="rId81"/>
    <p:sldId id="434" r:id="rId82"/>
    <p:sldId id="439" r:id="rId83"/>
    <p:sldId id="440" r:id="rId84"/>
    <p:sldId id="435" r:id="rId85"/>
    <p:sldId id="436" r:id="rId86"/>
    <p:sldId id="437" r:id="rId87"/>
    <p:sldId id="438" r:id="rId88"/>
    <p:sldId id="441" r:id="rId89"/>
    <p:sldId id="442" r:id="rId90"/>
    <p:sldId id="443" r:id="rId91"/>
    <p:sldId id="444" r:id="rId92"/>
    <p:sldId id="445" r:id="rId93"/>
    <p:sldId id="446" r:id="rId94"/>
    <p:sldId id="448" r:id="rId95"/>
    <p:sldId id="273" r:id="rId96"/>
    <p:sldId id="274" r:id="rId97"/>
    <p:sldId id="277" r:id="rId98"/>
    <p:sldId id="278" r:id="rId99"/>
    <p:sldId id="295" r:id="rId100"/>
    <p:sldId id="322" r:id="rId101"/>
    <p:sldId id="323" r:id="rId102"/>
    <p:sldId id="325" r:id="rId103"/>
    <p:sldId id="326" r:id="rId104"/>
    <p:sldId id="327" r:id="rId105"/>
    <p:sldId id="336" r:id="rId106"/>
    <p:sldId id="337" r:id="rId107"/>
    <p:sldId id="347" r:id="rId108"/>
    <p:sldId id="348" r:id="rId109"/>
    <p:sldId id="338" r:id="rId110"/>
    <p:sldId id="339" r:id="rId111"/>
    <p:sldId id="340" r:id="rId112"/>
    <p:sldId id="341" r:id="rId113"/>
    <p:sldId id="342" r:id="rId114"/>
    <p:sldId id="343" r:id="rId115"/>
    <p:sldId id="344" r:id="rId116"/>
    <p:sldId id="345" r:id="rId117"/>
    <p:sldId id="349" r:id="rId118"/>
    <p:sldId id="346" r:id="rId119"/>
    <p:sldId id="328" r:id="rId120"/>
    <p:sldId id="455" r:id="rId121"/>
    <p:sldId id="330" r:id="rId122"/>
    <p:sldId id="331" r:id="rId123"/>
    <p:sldId id="332" r:id="rId124"/>
    <p:sldId id="333" r:id="rId125"/>
    <p:sldId id="450" r:id="rId126"/>
    <p:sldId id="359" r:id="rId127"/>
    <p:sldId id="360" r:id="rId128"/>
    <p:sldId id="361" r:id="rId129"/>
    <p:sldId id="362" r:id="rId130"/>
    <p:sldId id="363" r:id="rId131"/>
    <p:sldId id="364" r:id="rId132"/>
    <p:sldId id="365" r:id="rId133"/>
    <p:sldId id="366" r:id="rId134"/>
    <p:sldId id="367" r:id="rId135"/>
    <p:sldId id="368" r:id="rId136"/>
    <p:sldId id="369" r:id="rId137"/>
    <p:sldId id="370" r:id="rId138"/>
    <p:sldId id="371" r:id="rId139"/>
    <p:sldId id="372" r:id="rId140"/>
    <p:sldId id="373" r:id="rId141"/>
    <p:sldId id="374" r:id="rId142"/>
    <p:sldId id="375" r:id="rId143"/>
    <p:sldId id="376" r:id="rId144"/>
    <p:sldId id="451" r:id="rId145"/>
    <p:sldId id="452" r:id="rId146"/>
    <p:sldId id="453" r:id="rId147"/>
    <p:sldId id="454" r:id="rId148"/>
    <p:sldId id="378" r:id="rId149"/>
    <p:sldId id="379" r:id="rId150"/>
    <p:sldId id="380" r:id="rId151"/>
    <p:sldId id="381" r:id="rId152"/>
    <p:sldId id="382" r:id="rId153"/>
    <p:sldId id="383" r:id="rId154"/>
    <p:sldId id="384" r:id="rId155"/>
    <p:sldId id="385" r:id="rId15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86372" autoAdjust="0"/>
  </p:normalViewPr>
  <p:slideViewPr>
    <p:cSldViewPr>
      <p:cViewPr varScale="1">
        <p:scale>
          <a:sx n="85" d="100"/>
          <a:sy n="85" d="100"/>
        </p:scale>
        <p:origin x="-9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9" Type="http://schemas.openxmlformats.org/officeDocument/2006/relationships/tableStyles" Target="tableStyles.xml"/><Relationship Id="rId158" Type="http://schemas.openxmlformats.org/officeDocument/2006/relationships/viewProps" Target="viewProps.xml"/><Relationship Id="rId157" Type="http://schemas.openxmlformats.org/officeDocument/2006/relationships/presProps" Target="presProps.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83540" y="690880"/>
            <a:ext cx="8292465" cy="7912735"/>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管理人员</a:t>
            </a:r>
            <a:r>
              <a:rPr lang="zh-CN" altLang="en-US" sz="3600" dirty="0" smtClean="0">
                <a:solidFill>
                  <a:prstClr val="black"/>
                </a:solidFill>
                <a:latin typeface="Times New Roman" panose="02020603050405020304"/>
                <a:cs typeface="Times New Roman" panose="02020603050405020304"/>
                <a:sym typeface="+mn-ea"/>
              </a:rPr>
              <a:t>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2019</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10 </a:t>
            </a:r>
            <a:r>
              <a:rPr lang="zh-CN" altLang="en-US" sz="3600" b="1" dirty="0"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6912768" cy="489364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质量</a:t>
            </a:r>
            <a:r>
              <a:rPr lang="zh-CN" altLang="en-US" sz="2400" kern="0" dirty="0">
                <a:solidFill>
                  <a:srgbClr val="000000"/>
                </a:solidFill>
                <a:latin typeface="Tahoma" panose="020B0604030504040204"/>
              </a:rPr>
              <a:t>手册的目录</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01 </a:t>
            </a:r>
            <a:r>
              <a:rPr lang="zh-CN" altLang="en-US" sz="2400" kern="0" dirty="0">
                <a:solidFill>
                  <a:srgbClr val="000000"/>
                </a:solidFill>
                <a:latin typeface="Tahoma" panose="020B0604030504040204"/>
              </a:rPr>
              <a:t>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02 </a:t>
            </a:r>
            <a:r>
              <a:rPr lang="zh-CN" altLang="en-US" sz="2400" kern="0" dirty="0">
                <a:solidFill>
                  <a:srgbClr val="000000"/>
                </a:solidFill>
                <a:latin typeface="Tahoma" panose="020B0604030504040204"/>
              </a:rPr>
              <a:t>修订页</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03 </a:t>
            </a:r>
            <a:r>
              <a:rPr lang="zh-CN" altLang="en-US" sz="2400" kern="0" dirty="0">
                <a:solidFill>
                  <a:srgbClr val="000000"/>
                </a:solidFill>
                <a:latin typeface="Tahoma" panose="020B0604030504040204"/>
              </a:rPr>
              <a:t>公正性声明</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04 </a:t>
            </a:r>
            <a:r>
              <a:rPr lang="zh-CN" altLang="en-US" sz="2400" kern="0" dirty="0">
                <a:solidFill>
                  <a:srgbClr val="000000"/>
                </a:solidFill>
                <a:latin typeface="Tahoma" panose="020B0604030504040204"/>
              </a:rPr>
              <a:t>委托代理授权书 </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（根据实际情况）</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05 </a:t>
            </a:r>
            <a:r>
              <a:rPr lang="zh-CN" altLang="en-US" sz="2400" kern="0" dirty="0">
                <a:solidFill>
                  <a:srgbClr val="000000"/>
                </a:solidFill>
                <a:latin typeface="Tahoma" panose="020B0604030504040204"/>
              </a:rPr>
              <a:t>质量手册发布令</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06 </a:t>
            </a:r>
            <a:r>
              <a:rPr lang="zh-CN" altLang="en-US" sz="2400" kern="0" dirty="0">
                <a:solidFill>
                  <a:srgbClr val="000000"/>
                </a:solidFill>
                <a:latin typeface="Tahoma" panose="020B0604030504040204"/>
              </a:rPr>
              <a:t>实验室行为准则和规范</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07 </a:t>
            </a:r>
            <a:r>
              <a:rPr lang="zh-CN" altLang="en-US" sz="2400" kern="0" dirty="0">
                <a:solidFill>
                  <a:srgbClr val="000000"/>
                </a:solidFill>
                <a:latin typeface="Tahoma" panose="020B0604030504040204"/>
              </a:rPr>
              <a:t>员工行为准则和</a:t>
            </a:r>
            <a:r>
              <a:rPr lang="zh-CN" altLang="en-US" sz="2400" kern="0" dirty="0" smtClean="0">
                <a:solidFill>
                  <a:srgbClr val="000000"/>
                </a:solidFill>
                <a:latin typeface="Tahoma" panose="020B0604030504040204"/>
              </a:rPr>
              <a:t>规范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第一</a:t>
            </a:r>
            <a:r>
              <a:rPr lang="zh-CN" altLang="en-US" sz="2400" kern="0" dirty="0">
                <a:solidFill>
                  <a:srgbClr val="000000"/>
                </a:solidFill>
                <a:latin typeface="Tahoma" panose="020B0604030504040204"/>
              </a:rPr>
              <a:t>章 前言</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第二章 质量方针、质量目标和服务质量承诺</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第三章 质量手册的管理</a:t>
            </a:r>
            <a:r>
              <a:rPr lang="en-US" altLang="zh-CN" sz="2400" kern="0" dirty="0">
                <a:solidFill>
                  <a:srgbClr val="000000"/>
                </a:solidFill>
                <a:latin typeface="Tahoma" panose="020B0604030504040204"/>
              </a:rPr>
              <a:t> . </a:t>
            </a:r>
            <a:endParaRPr lang="zh-CN" altLang="en-US" sz="2400" kern="0" dirty="0">
              <a:solidFill>
                <a:srgbClr val="000000"/>
              </a:solidFill>
              <a:latin typeface="Tahoma" panose="020B0604030504040204"/>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检验检测机构应有固定的、临时的、可移动的或多个地点的场所，上述场所、达满足相关法律法规、标准或技术规范的要求。</a:t>
            </a:r>
            <a:endParaRPr lang="zh-CN" altLang="en-US" sz="2800" b="1" spc="-10" dirty="0">
              <a:solidFill>
                <a:prstClr val="black"/>
              </a:solidFill>
            </a:endParaRPr>
          </a:p>
          <a:p>
            <a:pPr marL="12065" lvl="0">
              <a:tabLst>
                <a:tab pos="159385" algn="l"/>
              </a:tabLst>
            </a:pPr>
            <a:r>
              <a:rPr lang="zh-CN" altLang="en-US" sz="2800" b="1" spc="-10" dirty="0">
                <a:solidFill>
                  <a:srgbClr val="FF0000"/>
                </a:solidFill>
              </a:rPr>
              <a:t>检验检测机构应将其从事检验检测活动所必需的场所、环境要求制定成文件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检验检测标准或者技术规范对环境条件有要求时或环境条件影响检验检测结果时，应监测、控制和记录环境条件，当环境条件不利于检验检测的开展时，应停止检验检测活功</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要求的没备和设施用于检验检测的设施，应有利于检验检测工作的正常开展，设备包括检验检测活动所必需并影响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检验检测机构租用仪器没备开展检验检测时，应确保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）在租赁合同中明确规定相用设一备的使用权；</a:t>
            </a:r>
            <a:r>
              <a:rPr lang="en-US" altLang="zh-CN" sz="2200" b="1" spc="-10" dirty="0">
                <a:solidFill>
                  <a:srgbClr val="FF0000"/>
                </a:solidFill>
              </a:rPr>
              <a:t>d</a:t>
            </a:r>
            <a:r>
              <a:rPr lang="zh-CN" altLang="en-US" sz="2200" b="1" spc="-10" dirty="0">
                <a:solidFill>
                  <a:srgbClr val="FF0000"/>
                </a:solidFill>
              </a:rPr>
              <a:t>）同一台没备不允许在同时期被不同检验检测机构共同租赁和资质认定。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19672" y="836712"/>
            <a:ext cx="6552728" cy="585391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第四章 要求</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4.1 </a:t>
            </a:r>
            <a:r>
              <a:rPr lang="zh-CN" altLang="en-US" sz="2400" kern="0" dirty="0" smtClean="0">
                <a:solidFill>
                  <a:srgbClr val="000000"/>
                </a:solidFill>
                <a:latin typeface="Tahoma" panose="020B0604030504040204"/>
              </a:rPr>
              <a:t>机构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4.2 </a:t>
            </a:r>
            <a:r>
              <a:rPr lang="zh-CN" altLang="en-US" sz="2400" kern="0" dirty="0">
                <a:solidFill>
                  <a:srgbClr val="000000"/>
                </a:solidFill>
                <a:latin typeface="Tahoma" panose="020B0604030504040204"/>
              </a:rPr>
              <a:t>人员</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4.3 </a:t>
            </a:r>
            <a:r>
              <a:rPr lang="zh-CN" altLang="en-US" sz="2400" kern="0" dirty="0" smtClean="0">
                <a:solidFill>
                  <a:srgbClr val="000000"/>
                </a:solidFill>
                <a:latin typeface="Tahoma" panose="020B0604030504040204"/>
              </a:rPr>
              <a:t>场所环境</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4.4 </a:t>
            </a:r>
            <a:r>
              <a:rPr lang="zh-CN" altLang="en-US" sz="2400" kern="0" dirty="0" smtClean="0">
                <a:solidFill>
                  <a:srgbClr val="000000"/>
                </a:solidFill>
                <a:latin typeface="Tahoma" panose="020B0604030504040204"/>
              </a:rPr>
              <a:t>设备设施</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 </a:t>
            </a:r>
            <a:r>
              <a:rPr lang="zh-CN" altLang="en-US" sz="2400" kern="0" dirty="0">
                <a:solidFill>
                  <a:srgbClr val="000000"/>
                </a:solidFill>
                <a:latin typeface="Tahoma" panose="020B0604030504040204"/>
              </a:rPr>
              <a:t>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4.5.1 </a:t>
            </a:r>
            <a:r>
              <a:rPr lang="zh-CN" altLang="en-US" sz="2400" kern="0" dirty="0" smtClean="0">
                <a:solidFill>
                  <a:srgbClr val="000000"/>
                </a:solidFill>
                <a:latin typeface="Tahoma" panose="020B0604030504040204"/>
              </a:rPr>
              <a:t>总则</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4.5.2 </a:t>
            </a:r>
            <a:r>
              <a:rPr lang="zh-CN" altLang="en-US" sz="2400" kern="0" dirty="0" smtClean="0">
                <a:solidFill>
                  <a:srgbClr val="000000"/>
                </a:solidFill>
                <a:latin typeface="Tahoma" panose="020B0604030504040204"/>
              </a:rPr>
              <a:t>方针目标</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4.5.3 </a:t>
            </a:r>
            <a:r>
              <a:rPr lang="zh-CN" altLang="en-US" sz="2400" kern="0" dirty="0">
                <a:solidFill>
                  <a:srgbClr val="000000"/>
                </a:solidFill>
                <a:latin typeface="Tahoma" panose="020B0604030504040204"/>
              </a:rPr>
              <a:t>文件控制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4.5.4 </a:t>
            </a:r>
            <a:r>
              <a:rPr lang="zh-CN" altLang="en-US" sz="2400" kern="0" dirty="0">
                <a:solidFill>
                  <a:srgbClr val="000000"/>
                </a:solidFill>
                <a:latin typeface="Tahoma" panose="020B0604030504040204"/>
              </a:rPr>
              <a:t>合同评审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4.5.5 </a:t>
            </a:r>
            <a:r>
              <a:rPr lang="zh-CN" altLang="en-US" sz="2400" kern="0" dirty="0" smtClean="0">
                <a:solidFill>
                  <a:srgbClr val="000000"/>
                </a:solidFill>
                <a:latin typeface="Tahoma" panose="020B0604030504040204"/>
              </a:rPr>
              <a:t>分包</a:t>
            </a: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4.5.6 </a:t>
            </a:r>
            <a:r>
              <a:rPr lang="zh-CN" altLang="en-US" sz="2400" kern="0" dirty="0" smtClean="0">
                <a:solidFill>
                  <a:srgbClr val="000000"/>
                </a:solidFill>
                <a:latin typeface="Tahoma" panose="020B0604030504040204"/>
              </a:rPr>
              <a:t>采购</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检验检测机构应建立和保持检验检测没备和设施管理程序，以确保设备和设施的配置、使用和维护满足检验检测工作要求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计量溯源性有要求的设备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包括用于测量环境条件等辅助测量 设备有计划地实施检定或校准，设备在投入使用前，应采用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当需要利用期间该查以保持没备的可信度时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标准物质和核查标准；</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3687163"/>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测量设备</a:t>
            </a:r>
            <a:r>
              <a:rPr lang="zh-CN" altLang="en-US" sz="2800" b="1" kern="0" dirty="0">
                <a:solidFill>
                  <a:srgbClr val="000000"/>
                </a:solidFill>
                <a:latin typeface="Tahoma" panose="020B0604030504040204"/>
              </a:rPr>
              <a:t>期间</a:t>
            </a:r>
            <a:r>
              <a:rPr lang="zh-CN" altLang="en-US" sz="2800" b="1" kern="0" dirty="0" smtClean="0">
                <a:solidFill>
                  <a:srgbClr val="000000"/>
                </a:solidFill>
                <a:latin typeface="Tahoma" panose="020B0604030504040204"/>
              </a:rPr>
              <a:t>核查方法</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用一稳定的被测样品进行稳定性考核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不同设备进行比对</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内部校准 </a:t>
            </a: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12845"/>
            <a:ext cx="8136904" cy="3785652"/>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4.4.4</a:t>
            </a:r>
            <a:r>
              <a:rPr lang="zh-CN" altLang="en-US" sz="2400" b="1" kern="0" spc="-10" dirty="0">
                <a:solidFill>
                  <a:prstClr val="black"/>
                </a:solidFill>
              </a:rPr>
              <a:t>设备控制</a:t>
            </a:r>
            <a:endParaRPr lang="en-US" altLang="zh-CN" sz="24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sz="2400" kern="0" spc="-10" dirty="0">
              <a:solidFill>
                <a:prstClr val="black"/>
              </a:solidFill>
            </a:endParaRPr>
          </a:p>
        </p:txBody>
      </p:sp>
      <p:pic>
        <p:nvPicPr>
          <p:cNvPr id="3"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71377"/>
            <a:ext cx="7848872" cy="582928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r>
              <a:rPr lang="en-US" altLang="zh-CN" sz="2000" kern="0" dirty="0" smtClean="0">
                <a:solidFill>
                  <a:srgbClr val="000000"/>
                </a:solidFill>
                <a:latin typeface="Tahoma" panose="020B0604030504040204"/>
              </a:rPr>
              <a:t>4.5.7 </a:t>
            </a:r>
            <a:r>
              <a:rPr lang="zh-CN" altLang="en-US" sz="2000" kern="0" dirty="0">
                <a:solidFill>
                  <a:srgbClr val="000000"/>
                </a:solidFill>
                <a:latin typeface="Tahoma" panose="020B0604030504040204"/>
              </a:rPr>
              <a:t>服务客户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4.5.8 </a:t>
            </a:r>
            <a:r>
              <a:rPr lang="zh-CN" altLang="en-US" sz="2000" kern="0" dirty="0" smtClean="0">
                <a:solidFill>
                  <a:srgbClr val="000000"/>
                </a:solidFill>
                <a:latin typeface="Tahoma" panose="020B0604030504040204"/>
              </a:rPr>
              <a:t>投诉</a:t>
            </a:r>
            <a:r>
              <a:rPr lang="en-US" altLang="zh-CN" sz="2000" kern="0" dirty="0" smtClean="0">
                <a:solidFill>
                  <a:srgbClr val="000000"/>
                </a:solidFill>
                <a:latin typeface="Tahoma" panose="020B0604030504040204"/>
              </a:rPr>
              <a:t> </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4.5.9 </a:t>
            </a:r>
            <a:r>
              <a:rPr lang="zh-CN" altLang="en-US" sz="2000" kern="0" dirty="0">
                <a:solidFill>
                  <a:srgbClr val="000000"/>
                </a:solidFill>
                <a:latin typeface="Tahoma" panose="020B0604030504040204"/>
              </a:rPr>
              <a:t>不符合工作的控制</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4.5.10 </a:t>
            </a:r>
            <a:r>
              <a:rPr lang="zh-CN" altLang="en-US" sz="2000" kern="0" dirty="0">
                <a:solidFill>
                  <a:srgbClr val="000000"/>
                </a:solidFill>
                <a:latin typeface="Tahoma" panose="020B0604030504040204"/>
              </a:rPr>
              <a:t>纠正措施</a:t>
            </a:r>
            <a:r>
              <a:rPr lang="zh-CN" altLang="en-US" sz="2000" kern="0" dirty="0" smtClean="0">
                <a:solidFill>
                  <a:srgbClr val="000000"/>
                </a:solidFill>
                <a:latin typeface="Tahoma" panose="020B0604030504040204"/>
              </a:rPr>
              <a:t>、应对风险和机遇的措施</a:t>
            </a:r>
            <a:r>
              <a:rPr lang="zh-CN" altLang="en-US" sz="2000" kern="0" dirty="0">
                <a:solidFill>
                  <a:srgbClr val="000000"/>
                </a:solidFill>
                <a:latin typeface="Tahoma" panose="020B0604030504040204"/>
              </a:rPr>
              <a:t>和改进</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4.5.11 </a:t>
            </a:r>
            <a:r>
              <a:rPr lang="zh-CN" altLang="en-US" sz="2000" kern="0" dirty="0">
                <a:solidFill>
                  <a:srgbClr val="000000"/>
                </a:solidFill>
                <a:latin typeface="Tahoma" panose="020B0604030504040204"/>
              </a:rPr>
              <a:t>记录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4.5.12 </a:t>
            </a:r>
            <a:r>
              <a:rPr lang="zh-CN" altLang="en-US" sz="2000" kern="0" dirty="0">
                <a:solidFill>
                  <a:srgbClr val="000000"/>
                </a:solidFill>
                <a:latin typeface="Tahoma" panose="020B0604030504040204"/>
              </a:rPr>
              <a:t>内部审核</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4.5.13 </a:t>
            </a:r>
            <a:r>
              <a:rPr lang="zh-CN" altLang="en-US" sz="2000" kern="0" dirty="0">
                <a:solidFill>
                  <a:srgbClr val="000000"/>
                </a:solidFill>
                <a:latin typeface="Tahoma" panose="020B0604030504040204"/>
              </a:rPr>
              <a:t>管理</a:t>
            </a:r>
            <a:r>
              <a:rPr lang="zh-CN" altLang="en-US" sz="2000" kern="0" dirty="0" smtClean="0">
                <a:solidFill>
                  <a:srgbClr val="000000"/>
                </a:solidFill>
                <a:latin typeface="Tahoma" panose="020B0604030504040204"/>
              </a:rPr>
              <a:t>评审</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4.5.14 </a:t>
            </a:r>
            <a:r>
              <a:rPr lang="zh-CN" altLang="en-US" sz="2000" kern="0" dirty="0" smtClean="0">
                <a:solidFill>
                  <a:srgbClr val="000000"/>
                </a:solidFill>
                <a:latin typeface="Tahoma" panose="020B0604030504040204"/>
              </a:rPr>
              <a:t>方法的选择和确认</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4.5.15 </a:t>
            </a:r>
            <a:r>
              <a:rPr lang="zh-CN" altLang="en-US" sz="2000" kern="0" dirty="0">
                <a:solidFill>
                  <a:srgbClr val="000000"/>
                </a:solidFill>
                <a:latin typeface="Tahoma" panose="020B0604030504040204"/>
              </a:rPr>
              <a:t>测量不确定度</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4.5.16 </a:t>
            </a:r>
            <a:r>
              <a:rPr lang="zh-CN" altLang="en-US" sz="2000" kern="0" dirty="0" smtClean="0">
                <a:solidFill>
                  <a:srgbClr val="000000"/>
                </a:solidFill>
                <a:latin typeface="Tahoma" panose="020B0604030504040204"/>
              </a:rPr>
              <a:t>数据信息管理</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4.5.17 </a:t>
            </a:r>
            <a:r>
              <a:rPr lang="zh-CN" altLang="en-US" sz="2000" kern="0" dirty="0">
                <a:solidFill>
                  <a:srgbClr val="000000"/>
                </a:solidFill>
                <a:latin typeface="Tahoma" panose="020B0604030504040204"/>
              </a:rPr>
              <a:t>抽样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4.5.18 </a:t>
            </a:r>
            <a:r>
              <a:rPr lang="zh-CN" altLang="en-US" sz="2000" kern="0" dirty="0">
                <a:solidFill>
                  <a:srgbClr val="000000"/>
                </a:solidFill>
                <a:latin typeface="Tahoma" panose="020B0604030504040204"/>
              </a:rPr>
              <a:t>样品处置</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4.5.19 </a:t>
            </a:r>
            <a:r>
              <a:rPr lang="zh-CN" altLang="en-US" sz="2000" kern="0" dirty="0">
                <a:solidFill>
                  <a:srgbClr val="000000"/>
                </a:solidFill>
                <a:latin typeface="Tahoma" panose="020B0604030504040204"/>
              </a:rPr>
              <a:t>检测</a:t>
            </a:r>
            <a:r>
              <a:rPr lang="zh-CN" altLang="en-US" sz="2000" kern="0" dirty="0" smtClean="0">
                <a:solidFill>
                  <a:srgbClr val="000000"/>
                </a:solidFill>
                <a:latin typeface="Tahoma" panose="020B0604030504040204"/>
              </a:rPr>
              <a:t>结果的有效性。</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4.5.20 </a:t>
            </a:r>
            <a:r>
              <a:rPr lang="zh-CN" altLang="en-US" sz="2000" kern="0" dirty="0">
                <a:solidFill>
                  <a:srgbClr val="000000"/>
                </a:solidFill>
                <a:latin typeface="Tahoma" panose="020B0604030504040204"/>
              </a:rPr>
              <a:t>结果报告</a:t>
            </a:r>
            <a:endParaRPr lang="zh-CN" altLang="en-US"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400" kern="0" dirty="0">
              <a:solidFill>
                <a:srgbClr val="000000"/>
              </a:solidFill>
              <a:latin typeface="Tahoma" panose="020B0604030504040204"/>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1569660"/>
          </a:xfrm>
          <a:prstGeom prst="rect">
            <a:avLst/>
          </a:prstGeom>
        </p:spPr>
        <p:txBody>
          <a:bodyPr wrap="square">
            <a:spAutoFit/>
          </a:bodyPr>
          <a:lstStyle/>
          <a:p>
            <a:pPr marL="12065">
              <a:tabLst>
                <a:tab pos="159385" algn="l"/>
              </a:tabLst>
              <a:defRPr/>
            </a:pPr>
            <a:r>
              <a:rPr lang="en-US" altLang="zh-CN" sz="2400" kern="0" spc="-10" dirty="0" smtClean="0">
                <a:solidFill>
                  <a:prstClr val="black"/>
                </a:solidFill>
              </a:rPr>
              <a:t>                                 </a:t>
            </a:r>
            <a:r>
              <a:rPr lang="en-US" altLang="zh-CN" sz="3200" b="1" kern="0" spc="-10" dirty="0" smtClean="0">
                <a:solidFill>
                  <a:prstClr val="black"/>
                </a:solidFill>
              </a:rPr>
              <a:t>4.5   </a:t>
            </a:r>
            <a:r>
              <a:rPr lang="zh-CN" altLang="en-US" sz="3200" b="1" kern="0" spc="-10" dirty="0" smtClean="0">
                <a:solidFill>
                  <a:prstClr val="black"/>
                </a:solidFill>
              </a:rPr>
              <a:t>管理体系</a:t>
            </a:r>
            <a:endParaRPr lang="en-US" altLang="zh-CN" sz="3200" b="1" kern="0" spc="-10" dirty="0" smtClean="0">
              <a:solidFill>
                <a:prstClr val="black"/>
              </a:solidFill>
            </a:endParaRPr>
          </a:p>
          <a:p>
            <a:pPr marL="12065">
              <a:tabLst>
                <a:tab pos="159385" algn="l"/>
              </a:tabLst>
              <a:defRPr/>
            </a:pPr>
            <a:endParaRPr lang="en-US" altLang="zh-CN" sz="3200" b="1" kern="0" spc="-10" dirty="0">
              <a:solidFill>
                <a:prstClr val="black"/>
              </a:solidFill>
            </a:endParaRPr>
          </a:p>
          <a:p>
            <a:pPr marL="12065">
              <a:tabLst>
                <a:tab pos="159385" algn="l"/>
              </a:tabLst>
              <a:defRPr/>
            </a:pPr>
            <a:r>
              <a:rPr lang="en-US" altLang="zh-CN" sz="3200" b="1" kern="0" spc="-10" dirty="0" smtClean="0">
                <a:solidFill>
                  <a:prstClr val="black"/>
                </a:solidFill>
              </a:rPr>
              <a:t>  4.5.14----4.5.19 </a:t>
            </a:r>
            <a:r>
              <a:rPr lang="zh-CN" altLang="en-US" sz="3200" b="1" kern="0" spc="-10" dirty="0" smtClean="0">
                <a:solidFill>
                  <a:prstClr val="black"/>
                </a:solidFill>
              </a:rPr>
              <a:t>条款 </a:t>
            </a:r>
            <a:endParaRPr lang="zh-CN" altLang="en-US" sz="3200" b="1" kern="0" spc="-10" dirty="0">
              <a:solidFill>
                <a:prstClr val="black"/>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7888" y="620688"/>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检验检测机构应根据需要建立和保持应用评定测量不确定度的程序。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检验检测项目中有测量不确定度的要求时</a:t>
            </a:r>
            <a:r>
              <a:rPr kumimoji="0" lang="zh-CN" altLang="en-US" sz="2400" b="1" i="0" u="none" strike="noStrike" kern="0" cap="none" spc="-10" normalizeH="0" baseline="0" noProof="0" dirty="0" smtClean="0">
                <a:ln>
                  <a:noFill/>
                </a:ln>
                <a:solidFill>
                  <a:prstClr val="black"/>
                </a:solidFill>
                <a:effectLst/>
                <a:uLnTx/>
                <a:uFillTx/>
              </a:rPr>
              <a:t>，检验检测机构应建立和保持应用评定测量不确定度的程序，检验检测机构应建立相应数学模型，</a:t>
            </a:r>
            <a:r>
              <a:rPr kumimoji="0" lang="zh-CN" altLang="en-US" sz="2400" b="1" i="0" u="none" strike="noStrike" kern="0" cap="none" spc="-10" normalizeH="0" baseline="0" noProof="0" dirty="0" smtClean="0">
                <a:ln>
                  <a:noFill/>
                </a:ln>
                <a:solidFill>
                  <a:srgbClr val="FF0000"/>
                </a:solidFill>
                <a:effectLst/>
                <a:uLnTx/>
                <a:uFillTx/>
              </a:rPr>
              <a:t>给出相应检验检测能力的评定测量不确定度案例</a:t>
            </a:r>
            <a:r>
              <a:rPr kumimoji="0" lang="zh-CN" altLang="en-US" sz="2400" b="1" i="0" u="none" strike="noStrike" kern="0" cap="none" spc="-10" normalizeH="0" baseline="0" noProof="0" dirty="0" smtClean="0">
                <a:ln>
                  <a:noFill/>
                </a:ln>
                <a:solidFill>
                  <a:prstClr val="black"/>
                </a:solidFill>
                <a:effectLst/>
                <a:uLnTx/>
                <a:uFillTx/>
              </a:rPr>
              <a:t>。检验检测机构可在检验检测出现</a:t>
            </a:r>
            <a:r>
              <a:rPr kumimoji="0" lang="zh-CN" altLang="en-US" sz="2400" b="1" i="0" u="none" strike="noStrike" kern="0" cap="none" spc="-10" normalizeH="0" baseline="0" noProof="0" dirty="0" smtClean="0">
                <a:ln>
                  <a:noFill/>
                </a:ln>
                <a:solidFill>
                  <a:srgbClr val="FF0000"/>
                </a:solidFill>
                <a:effectLst/>
                <a:uLnTx/>
                <a:uFillTx/>
              </a:rPr>
              <a:t>临界值、内部质量控制</a:t>
            </a:r>
            <a:r>
              <a:rPr kumimoji="0" lang="zh-CN" altLang="en-US" sz="2400" b="1" i="0" u="none" strike="noStrike" kern="0" cap="none" spc="-10" normalizeH="0" baseline="0" noProof="0" dirty="0" smtClean="0">
                <a:ln>
                  <a:noFill/>
                </a:ln>
                <a:solidFill>
                  <a:prstClr val="black"/>
                </a:solidFill>
                <a:effectLst/>
                <a:uLnTx/>
                <a:uFillTx/>
              </a:rPr>
              <a:t>或客户有要求时，需要报告测量不确定度</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75656" y="1168637"/>
            <a:ext cx="4572000" cy="4450449"/>
          </a:xfrm>
          <a:prstGeom prst="rect">
            <a:avLst/>
          </a:prstGeom>
        </p:spPr>
        <p:txBody>
          <a:bodyPr>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第五章 附录附录</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：组织机构框图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：检测工作流程图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：管理体系运作图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：质量职责分配表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：量值溯源示意图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6</a:t>
            </a:r>
            <a:r>
              <a:rPr lang="zh-CN" altLang="en-US" sz="2400" kern="0" dirty="0">
                <a:solidFill>
                  <a:srgbClr val="000000"/>
                </a:solidFill>
                <a:latin typeface="Tahoma" panose="020B0604030504040204"/>
              </a:rPr>
              <a:t>：检测能力一览表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7</a:t>
            </a:r>
            <a:r>
              <a:rPr lang="zh-CN" altLang="en-US" sz="2400" kern="0" dirty="0">
                <a:solidFill>
                  <a:srgbClr val="000000"/>
                </a:solidFill>
                <a:latin typeface="Tahoma" panose="020B0604030504040204"/>
              </a:rPr>
              <a:t>：实验室平面图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：实验室人员一览表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9</a:t>
            </a:r>
            <a:r>
              <a:rPr lang="zh-CN" altLang="en-US" sz="2400" kern="0" dirty="0">
                <a:solidFill>
                  <a:srgbClr val="000000"/>
                </a:solidFill>
                <a:latin typeface="Tahoma" panose="020B0604030504040204"/>
              </a:rPr>
              <a:t>：程序文件目录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185309"/>
            <a:ext cx="6984776" cy="465973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800" b="1" kern="0" dirty="0" smtClean="0">
                <a:solidFill>
                  <a:srgbClr val="000000"/>
                </a:solidFill>
                <a:latin typeface="Tahoma" panose="020B0604030504040204"/>
              </a:rPr>
              <a:t>                     程序</a:t>
            </a:r>
            <a:r>
              <a:rPr lang="zh-CN" altLang="en-US" sz="2800" b="1" kern="0" dirty="0">
                <a:solidFill>
                  <a:srgbClr val="000000"/>
                </a:solidFill>
                <a:latin typeface="Tahoma" panose="020B0604030504040204"/>
              </a:rPr>
              <a:t>文件编写：</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程序</a:t>
            </a:r>
            <a:r>
              <a:rPr lang="zh-CN" altLang="en-US" sz="2800" b="1" kern="0" dirty="0">
                <a:solidFill>
                  <a:srgbClr val="000000"/>
                </a:solidFill>
                <a:latin typeface="Tahoma" panose="020B0604030504040204"/>
              </a:rPr>
              <a:t>：为了完成某项活动而规定的途径。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包括</a:t>
            </a:r>
            <a:r>
              <a:rPr lang="zh-CN" altLang="en-US" sz="2800" b="1" kern="0" dirty="0">
                <a:solidFill>
                  <a:srgbClr val="000000"/>
                </a:solidFill>
                <a:latin typeface="Tahoma" panose="020B0604030504040204"/>
              </a:rPr>
              <a:t>：目的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职责</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工作程序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相关</a:t>
            </a:r>
            <a:r>
              <a:rPr lang="zh-CN" altLang="en-US" sz="2800" b="1" kern="0" dirty="0" smtClean="0">
                <a:solidFill>
                  <a:srgbClr val="000000"/>
                </a:solidFill>
                <a:latin typeface="Tahoma" panose="020B0604030504040204"/>
              </a:rPr>
              <a:t>记录表格</a:t>
            </a:r>
            <a:endParaRPr lang="en-US" altLang="zh-CN" sz="2800" b="1" kern="0" dirty="0">
              <a:solidFill>
                <a:srgbClr val="000000"/>
              </a:solidFill>
              <a:latin typeface="Tahoma" panose="020B0604030504040204"/>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79208"/>
            <a:ext cx="7344816"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授权签字</a:t>
            </a:r>
            <a:r>
              <a:rPr lang="zh-CN" altLang="en-US" sz="2800" dirty="0" smtClean="0">
                <a:solidFill>
                  <a:prstClr val="black"/>
                </a:solidFill>
                <a:latin typeface="Times New Roman" panose="02020603050405020304"/>
                <a:cs typeface="Times New Roman" panose="02020603050405020304"/>
                <a:sym typeface="+mn-ea"/>
              </a:rPr>
              <a:t>人</a:t>
            </a:r>
            <a:r>
              <a:rPr lang="zh-CN" altLang="en-US" sz="2800" dirty="0">
                <a:solidFill>
                  <a:prstClr val="black"/>
                </a:solidFill>
                <a:latin typeface="Times New Roman" panose="02020603050405020304"/>
                <a:cs typeface="Times New Roman" panose="02020603050405020304"/>
                <a:sym typeface="+mn-ea"/>
              </a:rPr>
              <a:t>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836712"/>
            <a:ext cx="8280920" cy="5336846"/>
          </a:xfrm>
          <a:prstGeom prst="rect">
            <a:avLst/>
          </a:prstGeom>
        </p:spPr>
        <p:txBody>
          <a:bodyPr wrap="square">
            <a:spAutoFit/>
          </a:bodyPr>
          <a:lstStyle/>
          <a:p>
            <a:pPr marL="12065" lvl="0">
              <a:tabLst>
                <a:tab pos="159385" algn="l"/>
              </a:tabLst>
              <a:defRPr/>
            </a:pPr>
            <a:r>
              <a:rPr lang="en-US" altLang="zh-CN" sz="2800" b="1" kern="0" spc="-10" dirty="0" smtClean="0">
                <a:solidFill>
                  <a:prstClr val="black"/>
                </a:solidFill>
              </a:rPr>
              <a:t>                                 4.2  </a:t>
            </a:r>
            <a:r>
              <a:rPr lang="zh-CN" altLang="en-US" sz="2800" b="1" kern="0" spc="-10" dirty="0" smtClean="0">
                <a:solidFill>
                  <a:prstClr val="black"/>
                </a:solidFill>
              </a:rPr>
              <a:t>人员</a:t>
            </a:r>
            <a:endParaRPr lang="en-US" altLang="zh-CN" sz="2800" b="1" kern="0" spc="-10" dirty="0" smtClean="0">
              <a:solidFill>
                <a:prstClr val="black"/>
              </a:solidFill>
            </a:endParaRPr>
          </a:p>
          <a:p>
            <a:pPr marL="12065" lvl="0">
              <a:tabLst>
                <a:tab pos="159385" algn="l"/>
              </a:tabLst>
              <a:defRPr/>
            </a:pPr>
            <a:r>
              <a:rPr lang="en-US" altLang="zh-CN" sz="2800" b="1" kern="0" spc="-10" dirty="0" smtClean="0">
                <a:solidFill>
                  <a:prstClr val="black"/>
                </a:solidFill>
              </a:rPr>
              <a:t>4.2.4 </a:t>
            </a:r>
            <a:r>
              <a:rPr lang="zh-CN" altLang="en-US" sz="2800" b="1" kern="0" spc="-10" dirty="0">
                <a:solidFill>
                  <a:prstClr val="black"/>
                </a:solidFill>
              </a:rPr>
              <a:t>检验检测机构的授权签字人应具有中级及以上专业技术职称或同等能力，并经过资质认定部门批准，非授权签字人不得签发检验检测报告或证书。</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授权签字人一般应有检测工作经历 </a:t>
            </a:r>
            <a:endParaRPr lang="zh-CN" alt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24744"/>
            <a:ext cx="7704856" cy="4450449"/>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zh-CN" altLang="en-US" sz="2400" b="1" kern="0" dirty="0">
                <a:solidFill>
                  <a:srgbClr val="000000"/>
                </a:solidFill>
                <a:latin typeface="Tahoma" panose="020B0604030504040204"/>
              </a:rPr>
              <a:t>授权签字人应具备以下能力 ：</a:t>
            </a: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有能力对相关检测结果进行评定，了解测试结果的不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确定度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了解实验室认证条件、实验室义务及认证标识使用等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有关规定 </a:t>
            </a:r>
            <a:endParaRPr lang="zh-CN" altLang="en-US" sz="2400" kern="0" dirty="0">
              <a:solidFill>
                <a:srgbClr val="000000"/>
              </a:solidFill>
              <a:latin typeface="Tahoma" panose="020B0604030504040204"/>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4.5.20</a:t>
            </a:r>
            <a:r>
              <a:rPr lang="zh-CN" altLang="en-US" sz="2400" b="1" kern="0" spc="-10" dirty="0">
                <a:solidFill>
                  <a:prstClr val="black"/>
                </a:solidFill>
              </a:rPr>
              <a:t>结果报告</a:t>
            </a:r>
            <a:endParaRPr lang="en-US" altLang="zh-CN" sz="2400" b="1" kern="0" spc="-10" dirty="0">
              <a:solidFill>
                <a:prstClr val="black"/>
              </a:solidFill>
            </a:endParaRPr>
          </a:p>
          <a:p>
            <a:pPr marL="12065" lvl="0">
              <a:tabLst>
                <a:tab pos="159385" algn="l"/>
              </a:tabLst>
              <a:defRPr/>
            </a:pPr>
            <a:endParaRPr lang="zh-CN" altLang="en-US" kern="0" spc="-10" dirty="0">
              <a:solidFill>
                <a:prstClr val="black"/>
              </a:solidFill>
            </a:endParaRPr>
          </a:p>
          <a:p>
            <a:pPr marL="12065" lvl="0">
              <a:tabLst>
                <a:tab pos="159385" algn="l"/>
              </a:tabLst>
              <a:defRPr/>
            </a:pPr>
            <a:r>
              <a:rPr lang="zh-CN" altLang="en-US" kern="0" spc="-10" dirty="0">
                <a:solidFill>
                  <a:prstClr val="black"/>
                </a:solidFill>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lang="en-US" altLang="zh-CN" kern="0" spc="-10" dirty="0">
                <a:solidFill>
                  <a:prstClr val="black"/>
                </a:solidFill>
              </a:rPr>
              <a:t>:    a)</a:t>
            </a:r>
            <a:r>
              <a:rPr lang="zh-CN" altLang="en-US" kern="0" spc="-10" dirty="0">
                <a:solidFill>
                  <a:prstClr val="black"/>
                </a:solidFill>
              </a:rPr>
              <a:t>标题</a:t>
            </a:r>
            <a:r>
              <a:rPr lang="en-US" altLang="zh-CN" kern="0" spc="-10" dirty="0">
                <a:solidFill>
                  <a:prstClr val="black"/>
                </a:solidFill>
              </a:rPr>
              <a:t>:    b)</a:t>
            </a:r>
            <a:r>
              <a:rPr lang="zh-CN" altLang="en-US" kern="0" spc="-10" dirty="0">
                <a:solidFill>
                  <a:prstClr val="black"/>
                </a:solidFill>
              </a:rPr>
              <a:t>标注资质认定标志，加盖检验检测专用章</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    c)</a:t>
            </a:r>
            <a:r>
              <a:rPr lang="zh-CN" altLang="en-US" kern="0" spc="-10" dirty="0">
                <a:solidFill>
                  <a:prstClr val="black"/>
                </a:solidFill>
              </a:rPr>
              <a:t>检验检测机构的名称和地址，检验检测的地点</a:t>
            </a:r>
            <a:r>
              <a:rPr lang="en-US" altLang="zh-CN" kern="0" spc="-10" dirty="0">
                <a:solidFill>
                  <a:prstClr val="black"/>
                </a:solidFill>
              </a:rPr>
              <a:t>(</a:t>
            </a:r>
            <a:r>
              <a:rPr lang="zh-CN" altLang="en-US" kern="0" spc="-10" dirty="0">
                <a:solidFill>
                  <a:prstClr val="black"/>
                </a:solidFill>
              </a:rPr>
              <a:t>如果与检验检测机构的地址不同</a:t>
            </a:r>
            <a:r>
              <a:rPr lang="en-US" altLang="zh-CN" kern="0" spc="-10" dirty="0">
                <a:solidFill>
                  <a:prstClr val="black"/>
                </a:solidFill>
              </a:rPr>
              <a:t>;    d)</a:t>
            </a:r>
            <a:r>
              <a:rPr lang="zh-CN" altLang="en-US" kern="0" spc="-10" dirty="0">
                <a:solidFill>
                  <a:prstClr val="black"/>
                </a:solidFill>
              </a:rPr>
              <a:t>检验检测报告或证书的唯一性标识</a:t>
            </a:r>
            <a:r>
              <a:rPr lang="en-US" altLang="zh-CN" kern="0" spc="-10" dirty="0">
                <a:solidFill>
                  <a:prstClr val="black"/>
                </a:solidFill>
              </a:rPr>
              <a:t>(</a:t>
            </a:r>
            <a:r>
              <a:rPr lang="zh-CN" altLang="en-US" kern="0" spc="-10" dirty="0">
                <a:solidFill>
                  <a:prstClr val="black"/>
                </a:solidFill>
              </a:rPr>
              <a:t>如系列号</a:t>
            </a:r>
            <a:r>
              <a:rPr lang="en-US" altLang="zh-CN" kern="0" spc="-10" dirty="0">
                <a:solidFill>
                  <a:prstClr val="black"/>
                </a:solidFill>
              </a:rPr>
              <a:t>)</a:t>
            </a:r>
            <a:r>
              <a:rPr lang="zh-CN" altLang="en-US" kern="0" spc="-10" dirty="0">
                <a:solidFill>
                  <a:prstClr val="black"/>
                </a:solidFill>
              </a:rPr>
              <a:t>和每一页上的标识</a:t>
            </a:r>
            <a:r>
              <a:rPr lang="en-US" altLang="zh-CN" kern="0" spc="-10" dirty="0">
                <a:solidFill>
                  <a:prstClr val="black"/>
                </a:solidFill>
              </a:rPr>
              <a:t>.</a:t>
            </a:r>
            <a:r>
              <a:rPr lang="zh-CN" altLang="en-US" kern="0" spc="-10" dirty="0">
                <a:solidFill>
                  <a:prstClr val="black"/>
                </a:solidFill>
              </a:rPr>
              <a:t>以确保能够识别该页是属于检验检测报告或证书的一部分，以及表明检验检测报告或证书结束的清晰标识</a:t>
            </a:r>
            <a:r>
              <a:rPr lang="en-US" altLang="zh-CN" kern="0" spc="-10" dirty="0">
                <a:solidFill>
                  <a:prstClr val="black"/>
                </a:solidFill>
              </a:rPr>
              <a:t>;    </a:t>
            </a:r>
            <a:r>
              <a:rPr lang="en-US" altLang="zh-CN" kern="0" spc="-10" dirty="0">
                <a:solidFill>
                  <a:srgbClr val="FF0000"/>
                </a:solidFill>
              </a:rPr>
              <a:t>e)</a:t>
            </a:r>
            <a:r>
              <a:rPr lang="zh-CN" altLang="en-US" kern="0" spc="-10" dirty="0">
                <a:solidFill>
                  <a:srgbClr val="FF0000"/>
                </a:solidFill>
              </a:rPr>
              <a:t>客户的名称和联系信息</a:t>
            </a:r>
            <a:r>
              <a:rPr lang="en-US" altLang="zh-CN" kern="0" spc="-10" dirty="0">
                <a:solidFill>
                  <a:srgbClr val="FF0000"/>
                </a:solidFill>
              </a:rPr>
              <a:t>;  </a:t>
            </a:r>
            <a:r>
              <a:rPr lang="zh-CN" altLang="en-US" kern="0" spc="-10" dirty="0">
                <a:solidFill>
                  <a:prstClr val="black"/>
                </a:solidFill>
              </a:rPr>
              <a:t>  </a:t>
            </a:r>
            <a:r>
              <a:rPr lang="en-US" altLang="zh-CN" kern="0" spc="-10" dirty="0">
                <a:solidFill>
                  <a:prstClr val="black"/>
                </a:solidFill>
              </a:rPr>
              <a:t>f</a:t>
            </a:r>
            <a:r>
              <a:rPr lang="zh-CN" altLang="en-US" kern="0" spc="-10" dirty="0">
                <a:solidFill>
                  <a:prstClr val="black"/>
                </a:solidFill>
              </a:rPr>
              <a:t>）所用检验检测方法的识别</a:t>
            </a:r>
            <a:r>
              <a:rPr lang="en-US" altLang="zh-CN" kern="0" spc="-10" dirty="0">
                <a:solidFill>
                  <a:prstClr val="black"/>
                </a:solidFill>
              </a:rPr>
              <a:t>;    g)</a:t>
            </a:r>
            <a:r>
              <a:rPr lang="zh-CN" altLang="en-US" kern="0" spc="-10" dirty="0">
                <a:solidFill>
                  <a:prstClr val="black"/>
                </a:solidFill>
              </a:rPr>
              <a:t>检验检测样品的描述、状态和标识</a:t>
            </a:r>
            <a:r>
              <a:rPr lang="en-US" altLang="zh-CN" kern="0" spc="-10" dirty="0">
                <a:solidFill>
                  <a:prstClr val="black"/>
                </a:solidFill>
              </a:rPr>
              <a:t>;    h)</a:t>
            </a:r>
            <a:r>
              <a:rPr lang="zh-CN" altLang="en-US" kern="0" spc="-10" dirty="0">
                <a:solidFill>
                  <a:prstClr val="black"/>
                </a:solidFill>
              </a:rPr>
              <a:t>检验检测的日期，对检验检测结果的有效性和应用有重大影响时，注明样品的接收日期或抽样日期</a:t>
            </a:r>
            <a:r>
              <a:rPr lang="en-US" altLang="zh-CN" kern="0" spc="-10" dirty="0">
                <a:solidFill>
                  <a:prstClr val="black"/>
                </a:solidFill>
              </a:rPr>
              <a:t>;i</a:t>
            </a:r>
            <a:r>
              <a:rPr lang="zh-CN" altLang="en-US" kern="0" spc="-10" dirty="0">
                <a:solidFill>
                  <a:prstClr val="black"/>
                </a:solidFill>
              </a:rPr>
              <a:t>）对检验检测结果的有效性或应用有影响时，提供检验检测机构或其他机构所用的抽样计划和程序的说明</a:t>
            </a:r>
            <a:r>
              <a:rPr lang="en-US" altLang="zh-CN" kern="0" spc="-10" dirty="0">
                <a:solidFill>
                  <a:prstClr val="black"/>
                </a:solidFill>
              </a:rPr>
              <a:t>;</a:t>
            </a:r>
            <a:r>
              <a:rPr lang="en-US" altLang="zh-CN" kern="0" spc="-10" dirty="0">
                <a:solidFill>
                  <a:srgbClr val="FF0000"/>
                </a:solidFill>
              </a:rPr>
              <a:t>j</a:t>
            </a:r>
            <a:r>
              <a:rPr lang="zh-CN" altLang="en-US" kern="0" spc="-10" dirty="0">
                <a:solidFill>
                  <a:srgbClr val="FF0000"/>
                </a:solidFill>
              </a:rPr>
              <a:t>）检验检测报告或证书签发人的姓名、签字或等效的标识和签发日期</a:t>
            </a:r>
            <a:r>
              <a:rPr lang="en-US" altLang="zh-CN" kern="0" spc="-10" dirty="0">
                <a:solidFill>
                  <a:prstClr val="black"/>
                </a:solidFill>
              </a:rPr>
              <a:t>;k</a:t>
            </a:r>
            <a:r>
              <a:rPr lang="zh-CN" altLang="en-US" kern="0" spc="-10" dirty="0">
                <a:solidFill>
                  <a:prstClr val="black"/>
                </a:solidFill>
              </a:rPr>
              <a:t>）检验检测结果的测量单位</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a:t>
            </a:r>
            <a:r>
              <a:rPr lang="en-US" altLang="zh-CN" kern="0" spc="-10" dirty="0">
                <a:solidFill>
                  <a:srgbClr val="FF0000"/>
                </a:solidFill>
              </a:rPr>
              <a:t>l</a:t>
            </a:r>
            <a:r>
              <a:rPr lang="zh-CN" altLang="en-US" kern="0" spc="-10" dirty="0">
                <a:solidFill>
                  <a:srgbClr val="FF0000"/>
                </a:solidFill>
              </a:rPr>
              <a:t>）检验检测机构不负责抽样（如果样品是由客户提供）时，应在报告或证书中声明结果仅适用于客户提供的样品</a:t>
            </a:r>
            <a:r>
              <a:rPr lang="en-US" altLang="zh-CN" kern="0" spc="-10" dirty="0">
                <a:solidFill>
                  <a:prstClr val="black"/>
                </a:solidFill>
              </a:rPr>
              <a:t>;</a:t>
            </a:r>
            <a:r>
              <a:rPr lang="en-US" altLang="zh-CN" kern="0" spc="-10" dirty="0">
                <a:solidFill>
                  <a:srgbClr val="FF0000"/>
                </a:solidFill>
              </a:rPr>
              <a:t>m</a:t>
            </a:r>
            <a:r>
              <a:rPr lang="zh-CN" altLang="en-US" kern="0" spc="-10" dirty="0">
                <a:solidFill>
                  <a:srgbClr val="FF0000"/>
                </a:solidFill>
              </a:rPr>
              <a:t>）检验检测结果来自于外部提供者时的清晰标注；</a:t>
            </a:r>
            <a:r>
              <a:rPr lang="en-US" altLang="zh-CN" kern="0" spc="-10" dirty="0">
                <a:solidFill>
                  <a:srgbClr val="FF0000"/>
                </a:solidFill>
              </a:rPr>
              <a:t>n</a:t>
            </a:r>
            <a:r>
              <a:rPr lang="zh-CN" altLang="en-US" kern="0" spc="-10" dirty="0">
                <a:solidFill>
                  <a:srgbClr val="FF0000"/>
                </a:solidFill>
              </a:rPr>
              <a:t>）检验检测机构应做出未经本机构批准，不得复制（全文复制除外</a:t>
            </a:r>
            <a:r>
              <a:rPr lang="en-US" altLang="zh-CN" kern="0" spc="-10" dirty="0">
                <a:solidFill>
                  <a:srgbClr val="FF0000"/>
                </a:solidFill>
              </a:rPr>
              <a:t>)</a:t>
            </a:r>
            <a:r>
              <a:rPr lang="zh-CN" altLang="en-US" kern="0" spc="-10" dirty="0">
                <a:solidFill>
                  <a:srgbClr val="FF0000"/>
                </a:solidFill>
              </a:rPr>
              <a:t>报告或证书的声明</a:t>
            </a:r>
            <a:endParaRPr lang="zh-CN" altLang="en-US" kern="0" spc="-10" dirty="0">
              <a:solidFill>
                <a:srgbClr val="FF0000"/>
              </a:solidFill>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26777"/>
            <a:ext cx="6912768"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一个程序文件必须论述</a:t>
            </a:r>
            <a:r>
              <a:rPr lang="zh-CN" altLang="en-US" sz="2800" b="1" kern="0" dirty="0" smtClean="0">
                <a:solidFill>
                  <a:srgbClr val="000000"/>
                </a:solidFill>
                <a:latin typeface="Tahoma" panose="020B0604030504040204"/>
              </a:rPr>
              <a:t>清楚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5</a:t>
            </a:r>
            <a:r>
              <a:rPr lang="zh-CN" altLang="en-US" sz="2800" b="1" kern="0" dirty="0">
                <a:solidFill>
                  <a:srgbClr val="000000"/>
                </a:solidFill>
                <a:latin typeface="Tahoma" panose="020B0604030504040204"/>
              </a:rPr>
              <a:t>个</a:t>
            </a:r>
            <a:r>
              <a:rPr lang="en-US" altLang="zh-CN" sz="2800" b="1" kern="0" dirty="0">
                <a:solidFill>
                  <a:srgbClr val="000000"/>
                </a:solidFill>
                <a:latin typeface="Tahoma" panose="020B0604030504040204"/>
              </a:rPr>
              <a:t>W </a:t>
            </a:r>
            <a:r>
              <a:rPr lang="zh-CN" altLang="en-US" sz="2800" b="1" kern="0" dirty="0">
                <a:solidFill>
                  <a:srgbClr val="000000"/>
                </a:solidFill>
                <a:latin typeface="Tahoma" panose="020B0604030504040204"/>
              </a:rPr>
              <a:t>和一个  </a:t>
            </a:r>
            <a:r>
              <a:rPr lang="en-US" altLang="zh-CN" sz="2800" b="1" kern="0" dirty="0">
                <a:solidFill>
                  <a:srgbClr val="000000"/>
                </a:solidFill>
                <a:latin typeface="Tahoma" panose="020B0604030504040204"/>
              </a:rPr>
              <a:t>H</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WHY        </a:t>
            </a:r>
            <a:r>
              <a:rPr lang="zh-CN" altLang="en-US" sz="2800" b="1" kern="0" dirty="0">
                <a:solidFill>
                  <a:srgbClr val="000000"/>
                </a:solidFill>
                <a:latin typeface="Tahoma" panose="020B0604030504040204"/>
              </a:rPr>
              <a:t>目的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WHERE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WHO        </a:t>
            </a:r>
            <a:r>
              <a:rPr lang="zh-CN" altLang="en-US" sz="2800" b="1" kern="0" dirty="0">
                <a:solidFill>
                  <a:srgbClr val="000000"/>
                </a:solidFill>
                <a:latin typeface="Tahoma" panose="020B0604030504040204"/>
              </a:rPr>
              <a:t>职责</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谁去做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WHAT      </a:t>
            </a:r>
            <a:r>
              <a:rPr lang="zh-CN" altLang="en-US" sz="2800" b="1" kern="0" dirty="0">
                <a:solidFill>
                  <a:srgbClr val="000000"/>
                </a:solidFill>
                <a:latin typeface="Tahoma" panose="020B0604030504040204"/>
              </a:rPr>
              <a:t>做什么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WHEN      </a:t>
            </a:r>
            <a:r>
              <a:rPr lang="zh-CN" altLang="en-US" sz="2800" b="1" kern="0" dirty="0">
                <a:solidFill>
                  <a:srgbClr val="000000"/>
                </a:solidFill>
                <a:latin typeface="Tahoma" panose="020B0604030504040204"/>
              </a:rPr>
              <a:t>时机</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什么时候做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HOW        </a:t>
            </a:r>
            <a:r>
              <a:rPr lang="zh-CN" altLang="en-US" sz="2800" b="1" kern="0" dirty="0">
                <a:solidFill>
                  <a:srgbClr val="000000"/>
                </a:solidFill>
                <a:latin typeface="Tahoma" panose="020B0604030504040204"/>
              </a:rPr>
              <a:t>怎么做</a:t>
            </a:r>
            <a:endParaRPr lang="zh-CN" altLang="en-US" sz="2800" b="1" kern="0" dirty="0">
              <a:solidFill>
                <a:srgbClr val="000000"/>
              </a:solidFill>
              <a:latin typeface="Tahoma" panose="020B0604030504040204"/>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24744"/>
            <a:ext cx="7632848"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程序文件编写原则</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1 </a:t>
            </a:r>
            <a:r>
              <a:rPr lang="zh-CN" altLang="en-US" sz="3200" kern="0" dirty="0" smtClean="0">
                <a:solidFill>
                  <a:srgbClr val="000000"/>
                </a:solidFill>
                <a:latin typeface="Tahoma" panose="020B0604030504040204"/>
              </a:rPr>
              <a:t>完整性：管理体系文件应覆盖实验室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所有工作</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2 </a:t>
            </a:r>
            <a:r>
              <a:rPr lang="zh-CN" altLang="en-US" sz="3200" kern="0" dirty="0">
                <a:solidFill>
                  <a:srgbClr val="000000"/>
                </a:solidFill>
                <a:latin typeface="Tahoma" panose="020B0604030504040204"/>
              </a:rPr>
              <a:t>符合</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条理性：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4 </a:t>
            </a:r>
            <a:r>
              <a:rPr lang="zh-CN" altLang="en-US" sz="3200" kern="0" dirty="0" smtClean="0">
                <a:solidFill>
                  <a:srgbClr val="000000"/>
                </a:solidFill>
                <a:latin typeface="Tahoma" panose="020B0604030504040204"/>
              </a:rPr>
              <a:t>可操作性：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5 </a:t>
            </a:r>
            <a:r>
              <a:rPr lang="zh-CN" altLang="en-US" sz="3200" kern="0" dirty="0">
                <a:solidFill>
                  <a:srgbClr val="000000"/>
                </a:solidFill>
                <a:latin typeface="Tahoma" panose="020B0604030504040204"/>
              </a:rPr>
              <a:t>可检查</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42220"/>
            <a:ext cx="727280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作业指导书：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管理类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方法类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设备类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数据类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注：作业指导书必须起到指导作用，不</a:t>
            </a:r>
            <a:r>
              <a:rPr lang="zh-CN" altLang="en-US" sz="2800" kern="0" dirty="0" smtClean="0">
                <a:solidFill>
                  <a:srgbClr val="000000"/>
                </a:solidFill>
                <a:latin typeface="Tahoma" panose="020B0604030504040204"/>
              </a:rPr>
              <a:t>能为</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了应付</a:t>
            </a:r>
            <a:r>
              <a:rPr lang="zh-CN" altLang="en-US" sz="2800" kern="0" dirty="0">
                <a:solidFill>
                  <a:srgbClr val="000000"/>
                </a:solidFill>
                <a:latin typeface="Tahoma" panose="020B0604030504040204"/>
              </a:rPr>
              <a:t>考核而编写。 </a:t>
            </a:r>
            <a:endParaRPr lang="zh-CN" altLang="en-US" sz="2800" kern="0" dirty="0">
              <a:solidFill>
                <a:srgbClr val="000000"/>
              </a:solidFill>
              <a:latin typeface="Tahoma" panose="020B060403050404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908720"/>
            <a:ext cx="7128792" cy="472129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文件编号</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规则</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a:t>
            </a:r>
            <a:r>
              <a:rPr kumimoji="0" lang="en-US" altLang="zh-CN" sz="3200" b="0" i="0" u="none" strike="noStrike" kern="0" cap="none" spc="0" normalizeH="0" baseline="0" noProof="0" dirty="0">
                <a:ln>
                  <a:noFill/>
                </a:ln>
                <a:solidFill>
                  <a:srgbClr val="000000"/>
                </a:solidFill>
                <a:effectLst/>
                <a:uLnTx/>
                <a:uFillTx/>
                <a:latin typeface="Tahoma" panose="020B0604030504040204"/>
              </a:rPr>
              <a:t>-□□-□□-</a:t>
            </a:r>
            <a:r>
              <a:rPr kumimoji="0" lang="zh-CN" altLang="en-US" sz="3200" b="0" i="0" u="none" strike="noStrike" kern="0" cap="none" spc="0" normalizeH="0" baseline="0" noProof="0" dirty="0">
                <a:ln>
                  <a:noFill/>
                </a:ln>
                <a:solidFill>
                  <a:srgbClr val="000000"/>
                </a:solidFill>
                <a:effectLst/>
                <a:uLnTx/>
                <a:uFillTx/>
                <a:latin typeface="Tahoma" panose="020B0604030504040204"/>
              </a:rPr>
              <a:t>□□□□</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1         2      3        4 </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1</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实验室</a:t>
            </a:r>
            <a:r>
              <a:rPr kumimoji="0" lang="zh-CN" altLang="en-US" sz="3200" b="0" i="0" u="none" strike="noStrike" kern="0" cap="none" spc="0" normalizeH="0" baseline="0" noProof="0" dirty="0">
                <a:ln>
                  <a:noFill/>
                </a:ln>
                <a:solidFill>
                  <a:srgbClr val="000000"/>
                </a:solidFill>
                <a:effectLst/>
                <a:uLnTx/>
                <a:uFillTx/>
                <a:latin typeface="Tahoma" panose="020B0604030504040204"/>
              </a:rPr>
              <a:t>代号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2</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类别</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3</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序号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4</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年号</a:t>
            </a:r>
            <a:r>
              <a:rPr kumimoji="0" lang="zh-CN" altLang="en-US" sz="3200" b="0" i="0" u="none" strike="noStrike" kern="0" cap="none" spc="0" normalizeH="0" baseline="0" noProof="0" dirty="0">
                <a:ln>
                  <a:noFill/>
                </a:ln>
                <a:solidFill>
                  <a:srgbClr val="000000"/>
                </a:solidFill>
                <a:effectLst/>
                <a:uLnTx/>
                <a:uFillTx/>
                <a:latin typeface="Tahoma" panose="020B0604030504040204"/>
              </a:rPr>
              <a:t>和版号</a:t>
            </a: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513986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47664" y="1259175"/>
            <a:ext cx="5760640" cy="329320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4400" kern="0" dirty="0">
                <a:solidFill>
                  <a:srgbClr val="333399"/>
                </a:solidFill>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1" i="0" u="none" strike="noStrike" kern="0" cap="none" spc="0" normalizeH="0" baseline="0" noProof="0" dirty="0" smtClean="0">
                <a:ln>
                  <a:noFill/>
                </a:ln>
                <a:effectLst/>
                <a:uLnTx/>
                <a:uFillTx/>
                <a:latin typeface="Tahoma" panose="020B0604030504040204"/>
                <a:cs typeface="+mj-cs"/>
              </a:rPr>
              <a:t>管理体系的建立</a:t>
            </a:r>
            <a:endParaRPr kumimoji="0" lang="en-US" altLang="zh-CN" sz="4400" b="1" i="0" u="none" strike="noStrike" kern="0" cap="none" spc="0" normalizeH="0" baseline="0" noProof="0" dirty="0" smtClean="0">
              <a:ln>
                <a:noFill/>
              </a:ln>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lvl="0"/>
            <a:r>
              <a:rPr lang="zh-CN" altLang="en-US" sz="3200" b="1" kern="0" dirty="0" smtClean="0">
                <a:solidFill>
                  <a:srgbClr val="000000"/>
                </a:solidFill>
                <a:latin typeface="Tahoma" panose="020B0604030504040204"/>
              </a:rPr>
              <a:t>         质量</a:t>
            </a:r>
            <a:r>
              <a:rPr lang="zh-CN" altLang="en-US" sz="3200" b="1" kern="0" dirty="0">
                <a:solidFill>
                  <a:srgbClr val="000000"/>
                </a:solidFill>
                <a:latin typeface="Tahoma" panose="020B0604030504040204"/>
              </a:rPr>
              <a:t>手册编写指南</a:t>
            </a:r>
            <a:endParaRPr lang="en-US" altLang="zh-CN" sz="4400" kern="0" dirty="0">
              <a:solidFill>
                <a:srgbClr val="333399"/>
              </a:solidFill>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2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稳定度：在重复性条件下，对同一被测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92696"/>
            <a:ext cx="7488832" cy="4598182"/>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4</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67" name="公式" r:id="rId1" imgW="3048000" imgH="5181600" progId="Equation.3">
                  <p:embed/>
                </p:oleObj>
              </mc:Choice>
              <mc:Fallback>
                <p:oleObj name="公式" r:id="rId1" imgW="3048000" imgH="5181600" progId="Equation.3">
                  <p:embed/>
                  <p:pic>
                    <p:nvPicPr>
                      <p:cNvPr id="0" name="图片 1066"/>
                      <p:cNvPicPr/>
                      <p:nvPr/>
                    </p:nvPicPr>
                    <p:blipFill>
                      <a:blip r:embed="rId2"/>
                      <a:stretch>
                        <a:fillRect/>
                      </a:stretch>
                    </p:blipFill>
                    <p:spPr>
                      <a:xfrm>
                        <a:off x="4508500" y="3321050"/>
                        <a:ext cx="127000" cy="215900"/>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068" name="公式" r:id="rId3" imgW="622300" imgH="609600" progId="Equation.3">
                  <p:embed/>
                </p:oleObj>
              </mc:Choice>
              <mc:Fallback>
                <p:oleObj name="公式" r:id="rId3" imgW="622300" imgH="609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3284984"/>
                        <a:ext cx="16557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6</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117570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
        <p:nvSpPr>
          <p:cNvPr id="3" name="矩形 2"/>
          <p:cNvSpPr/>
          <p:nvPr/>
        </p:nvSpPr>
        <p:spPr>
          <a:xfrm>
            <a:off x="899592" y="1484784"/>
            <a:ext cx="7488832" cy="4339650"/>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7</a:t>
            </a:r>
            <a:r>
              <a:rPr lang="zh-CN"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量值溯源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dissemination of the value  of quantity</a:t>
            </a:r>
            <a:endParaRPr lang="zh-CN"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2800" b="1" kern="0" dirty="0">
                <a:solidFill>
                  <a:srgbClr val="000000"/>
                </a:solidFill>
                <a:latin typeface="Tahoma" panose="020B0604030504040204"/>
              </a:rPr>
              <a:t>通过一条具有规定不确定度的不间断的比较链，使测量结果或测量标准的值能够与规定的参考标准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通常是国家计量基准或国际计量基准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联系起来的特性，称为量值溯源。 </a:t>
            </a:r>
            <a:endParaRPr lang="en-US"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endParaRPr lang="en-US" altLang="zh-CN" sz="32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zh-CN" sz="3200" kern="0" dirty="0" smtClean="0">
                <a:solidFill>
                  <a:srgbClr val="000000"/>
                </a:solidFill>
                <a:latin typeface="Tahoma" panose="020B0604030504040204"/>
              </a:rPr>
              <a:t> </a:t>
            </a:r>
            <a:r>
              <a:rPr lang="zh-CN" altLang="en-US" sz="2800" kern="0" dirty="0">
                <a:solidFill>
                  <a:srgbClr val="000000"/>
                </a:solidFill>
                <a:latin typeface="Tahoma" panose="020B0604030504040204"/>
              </a:rPr>
              <a:t>注：</a:t>
            </a: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实现量值溯源的最主要的技术手段是</a:t>
            </a:r>
            <a:r>
              <a:rPr lang="zh-CN" altLang="en-US" sz="2800" kern="0" dirty="0" smtClean="0">
                <a:solidFill>
                  <a:srgbClr val="000000"/>
                </a:solidFill>
                <a:latin typeface="Tahoma" panose="020B0604030504040204"/>
              </a:rPr>
              <a:t>校</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准和</a:t>
            </a:r>
            <a:r>
              <a:rPr lang="zh-CN" altLang="en-US" sz="2800" kern="0" dirty="0">
                <a:solidFill>
                  <a:srgbClr val="000000"/>
                </a:solidFill>
                <a:latin typeface="Tahoma" panose="020B0604030504040204"/>
              </a:rPr>
              <a:t>检定</a:t>
            </a:r>
            <a:endParaRPr lang="zh-CN" altLang="en-US"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632848"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kern="0" dirty="0">
                <a:solidFill>
                  <a:srgbClr val="000000"/>
                </a:solidFill>
                <a:latin typeface="Tahoma" panose="020B0604030504040204"/>
              </a:rPr>
              <a:t>8</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计量确认  </a:t>
            </a:r>
            <a:r>
              <a:rPr lang="en-US" altLang="zh-CN" sz="3200" kern="0" dirty="0">
                <a:solidFill>
                  <a:srgbClr val="000000"/>
                </a:solidFill>
                <a:latin typeface="Tahoma" panose="020B0604030504040204"/>
              </a:rPr>
              <a:t>metrological confirmation</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确认 </a:t>
            </a:r>
            <a:r>
              <a:rPr lang="zh-CN" altLang="en-US" sz="2800" b="1" kern="0" dirty="0">
                <a:solidFill>
                  <a:srgbClr val="000000"/>
                </a:solidFill>
                <a:latin typeface="Tahoma" panose="020B0604030504040204"/>
              </a:rPr>
              <a:t>是为确保测量设备符合预期使用要求所需的一组操作。通过定期对测量器具的性能评价，与使用要求进行对比验证，保证测量器具符合预期使用的要求。计量确认目的是确保测量设备符合预期使用要求。计量确认间隔可能是时间间隔，也可能是使用次数的间隔</a:t>
            </a:r>
            <a:r>
              <a:rPr lang="zh-CN" altLang="en-US" sz="3200" b="1" kern="0" dirty="0">
                <a:solidFill>
                  <a:srgbClr val="000000"/>
                </a:solidFill>
                <a:latin typeface="Tahoma" panose="020B0604030504040204"/>
              </a:rPr>
              <a:t>。</a:t>
            </a:r>
            <a:endParaRPr lang="zh-CN" altLang="en-US" sz="32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77686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什么是质量</a:t>
            </a:r>
            <a:r>
              <a:rPr lang="zh-CN" altLang="en-US" sz="2800" b="1" kern="0" dirty="0" smtClean="0">
                <a:solidFill>
                  <a:srgbClr val="000000"/>
                </a:solidFill>
                <a:latin typeface="Tahoma" panose="020B0604030504040204"/>
              </a:rPr>
              <a:t>手册</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质量手册是证明和描述质量体系的一整套文件</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质量手册是全面系统反映实验室检测能力和管理水平的一套完整的工作规范和工作制度。</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质量手册是控制工作质量，最大限度发挥检测能力的工具。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质量手册是评审中判断实验室能否完成所申请的检验项目，能否通过评审的重要依据之一。</a:t>
            </a:r>
            <a:endParaRPr lang="zh-CN" altLang="en-US" sz="2800" kern="0" dirty="0">
              <a:solidFill>
                <a:srgbClr val="000000"/>
              </a:solidFill>
              <a:latin typeface="Tahoma" panose="020B060403050404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340768"/>
            <a:ext cx="8352928" cy="388414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9  </a:t>
            </a:r>
            <a:r>
              <a:rPr lang="zh-CN" altLang="en-US" sz="2800" b="1" kern="0" dirty="0" smtClean="0">
                <a:solidFill>
                  <a:srgbClr val="000000"/>
                </a:solidFill>
                <a:latin typeface="Tahoma" panose="020B0604030504040204"/>
              </a:rPr>
              <a:t>测量</a:t>
            </a:r>
            <a:r>
              <a:rPr lang="zh-CN" altLang="en-US" sz="2800" b="1" kern="0" dirty="0">
                <a:solidFill>
                  <a:srgbClr val="000000"/>
                </a:solidFill>
                <a:latin typeface="Tahoma" panose="020B0604030504040204"/>
              </a:rPr>
              <a:t>不确定度的</a:t>
            </a:r>
            <a:r>
              <a:rPr lang="zh-CN" altLang="en-US" sz="2800" b="1" kern="0" dirty="0" smtClean="0">
                <a:solidFill>
                  <a:srgbClr val="000000"/>
                </a:solidFill>
                <a:latin typeface="Tahoma" panose="020B0604030504040204"/>
              </a:rPr>
              <a:t>概念 </a:t>
            </a:r>
            <a:r>
              <a:rPr lang="en-US" altLang="zh-CN" sz="2800" b="1" kern="0" dirty="0" smtClean="0">
                <a:solidFill>
                  <a:srgbClr val="000000"/>
                </a:solidFill>
                <a:latin typeface="Tahoma" panose="020B0604030504040204"/>
              </a:rPr>
              <a:t>uncertainty</a:t>
            </a:r>
            <a:endParaRPr lang="en-US" altLang="zh-CN" sz="2800" b="1"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表征合理地赋予被测量之值的分散性，与测量结果相关联的一个参数。</a:t>
            </a:r>
            <a:r>
              <a:rPr lang="zh-CN" altLang="en-US" sz="2800" kern="0" dirty="0">
                <a:solidFill>
                  <a:srgbClr val="000000"/>
                </a:solidFill>
                <a:latin typeface="Arial" panose="020B0604020202020204" pitchFamily="34" charset="0"/>
              </a:rPr>
              <a:t>”</a:t>
            </a:r>
            <a:r>
              <a:rPr lang="en-US" altLang="zh-CN" sz="2800" kern="0" dirty="0">
                <a:solidFill>
                  <a:srgbClr val="000000"/>
                </a:solidFill>
                <a:latin typeface="Tahoma" panose="020B0604030504040204"/>
              </a:rPr>
              <a:t>(GUM</a:t>
            </a:r>
            <a:r>
              <a:rPr lang="zh-CN" altLang="en-US" sz="2800" kern="0" dirty="0">
                <a:solidFill>
                  <a:srgbClr val="000000"/>
                </a:solidFill>
                <a:latin typeface="Tahoma" panose="020B0604030504040204"/>
              </a:rPr>
              <a:t>定义</a:t>
            </a: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这里</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参数</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可以是标准差，或者标准差倍数，也可以是给定置信水平的置信区间的半宽度。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JJF1059.1-2012</a:t>
            </a:r>
            <a:r>
              <a:rPr lang="zh-CN" altLang="en-US" sz="2800" kern="0" dirty="0">
                <a:solidFill>
                  <a:srgbClr val="000000"/>
                </a:solidFill>
                <a:latin typeface="Tahoma" panose="020B0604030504040204"/>
              </a:rPr>
              <a:t>测量不确定的的定义：</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根据所得信息，表征赋予被测量之值分散性的非负参数</a:t>
            </a:r>
            <a:endParaRPr lang="zh-CN" altLang="en-US" sz="2800" kern="0" dirty="0">
              <a:solidFill>
                <a:srgbClr val="000000"/>
              </a:solidFill>
              <a:latin typeface="Tahoma" panose="020B0604030504040204"/>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560840" cy="422885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测量不确定度实质上就是对真值所处范围的评定，也是对测量误差可能大小的评定，也是对测量结果不能肯定的程度的评定，三种说法都是一样的，没有本质的区别。而这种评定必须与测量相联系。 于是就引出测量不确定度的</a:t>
            </a:r>
            <a:r>
              <a:rPr lang="zh-CN" altLang="en-US" sz="3200" kern="0" dirty="0" smtClean="0">
                <a:solidFill>
                  <a:srgbClr val="000000"/>
                </a:solidFill>
                <a:latin typeface="Tahoma" panose="020B0604030504040204"/>
              </a:rPr>
              <a:t>概念</a:t>
            </a:r>
            <a:r>
              <a:rPr lang="en-US" altLang="zh-CN"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substance : range of error .</a:t>
            </a:r>
            <a:endParaRPr lang="zh-CN" altLang="en-US" sz="3200" kern="0" dirty="0">
              <a:solidFill>
                <a:srgbClr val="000000"/>
              </a:solidFill>
              <a:latin typeface="Tahoma" panose="020B0604030504040204"/>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10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3"/>
            <a:ext cx="7848872" cy="527529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术语定义</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a:solidFill>
                  <a:srgbClr val="000000"/>
                </a:solidFill>
                <a:latin typeface="Tahoma" panose="020B0604030504040204"/>
              </a:rPr>
              <a:t>1 </a:t>
            </a:r>
            <a:r>
              <a:rPr lang="zh-CN" altLang="en-US" sz="3200" b="1" kern="0" dirty="0">
                <a:solidFill>
                  <a:srgbClr val="000000"/>
                </a:solidFill>
                <a:latin typeface="Tahoma" panose="020B0604030504040204"/>
              </a:rPr>
              <a:t>资质认定：</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国家认证认可监督管理委员会和省级质量技术监督部门依据有关法律法规和标准、技术规范的规定，对检验检测机构的基本条件和技术能力是否符合法定要求实施的评价许可。</a:t>
            </a:r>
            <a:endParaRPr lang="zh-CN" altLang="en-US" sz="32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822133"/>
            <a:ext cx="7632848" cy="4758226"/>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3200" b="1" i="0" u="none" strike="noStrike" kern="0" cap="none" spc="0" normalizeH="0" baseline="0" noProof="0" dirty="0">
                <a:ln>
                  <a:noFill/>
                </a:ln>
                <a:solidFill>
                  <a:srgbClr val="000000"/>
                </a:solidFill>
                <a:effectLst/>
                <a:uLnTx/>
                <a:uFillTx/>
                <a:latin typeface="Tahoma" panose="020B0604030504040204"/>
              </a:rPr>
              <a:t>2 </a:t>
            </a:r>
            <a:r>
              <a:rPr kumimoji="0" lang="zh-CN" altLang="en-US" sz="3200" b="1" i="0" u="none" strike="noStrike" kern="0" cap="none" spc="0" normalizeH="0" baseline="0" noProof="0" dirty="0">
                <a:ln>
                  <a:noFill/>
                </a:ln>
                <a:solidFill>
                  <a:srgbClr val="000000"/>
                </a:solidFill>
                <a:effectLst/>
                <a:uLnTx/>
                <a:uFillTx/>
                <a:latin typeface="Tahoma" panose="020B0604030504040204"/>
              </a:rPr>
              <a:t>检验检测机构</a:t>
            </a:r>
            <a:endParaRPr kumimoji="0" lang="en-US" altLang="zh-CN" sz="32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zh-CN" altLang="en-US" sz="32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      依法成立，依据相关标准或者技术规范，利用仪器设备、环境设施等技术条件和专业技能，对产品或者法律法规规定的特定对象进行检验检测的专业技术</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组织。</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3508"/>
            <a:ext cx="7200800" cy="63955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smtClean="0">
                <a:solidFill>
                  <a:srgbClr val="000000"/>
                </a:solidFill>
                <a:latin typeface="Tahoma" panose="020B0604030504040204"/>
              </a:rPr>
              <a:t>3 </a:t>
            </a:r>
            <a:r>
              <a:rPr lang="zh-CN" altLang="en-US" sz="3200" b="1" kern="0" dirty="0">
                <a:solidFill>
                  <a:srgbClr val="000000"/>
                </a:solidFill>
                <a:latin typeface="Tahoma" panose="020B0604030504040204"/>
              </a:rPr>
              <a:t>资质认定评审</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a:t>
            </a: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国家</a:t>
            </a:r>
            <a:r>
              <a:rPr lang="zh-CN" altLang="en-US" sz="3200" kern="0" dirty="0">
                <a:solidFill>
                  <a:srgbClr val="000000"/>
                </a:solidFill>
                <a:latin typeface="Tahoma" panose="020B0604030504040204"/>
              </a:rPr>
              <a:t>认证认可监督管理委员会和省级质量技术监督部门依据</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中华人民共和国行政许可法</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的有关规定，自行或者委托专业技术评价机构，组织评审人员，对检验检测机构的基本条件和技术能力是否符合</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检验检测机构资质认定评审准则</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和评审补充要求所进行的审查和考核。</a:t>
            </a:r>
            <a:endParaRPr lang="zh-CN" altLang="en-US" sz="3200" kern="0" dirty="0">
              <a:solidFill>
                <a:srgbClr val="000000"/>
              </a:solidFill>
              <a:latin typeface="Tahoma" panose="020B0604030504040204"/>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smtClean="0">
                <a:solidFill>
                  <a:prstClr val="black"/>
                </a:solidFill>
                <a:latin typeface="Times New Roman" panose="02020603050405020304"/>
                <a:cs typeface="Times New Roman" panose="02020603050405020304"/>
                <a:sym typeface="+mn-ea"/>
              </a:rPr>
              <a:t>质量负责人部分）</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编写手册的目的是为了有效控制检验</a:t>
            </a:r>
            <a:r>
              <a:rPr lang="zh-CN" altLang="en-US" sz="3200" kern="0" dirty="0" smtClean="0">
                <a:solidFill>
                  <a:srgbClr val="000000"/>
                </a:solidFill>
                <a:latin typeface="Tahoma" panose="020B0604030504040204"/>
              </a:rPr>
              <a:t>质量不是</a:t>
            </a:r>
            <a:r>
              <a:rPr lang="zh-CN" altLang="en-US" sz="3200" kern="0" dirty="0">
                <a:solidFill>
                  <a:srgbClr val="000000"/>
                </a:solidFill>
                <a:latin typeface="Tahoma" panose="020B0604030504040204"/>
              </a:rPr>
              <a:t>仅为了通过评审。</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什么是质量体系</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实验室的产品就是检验报告，所谓质量体系就是指为保证检验报告质量而建立的各种制度，规定和管理办法。</a:t>
            </a:r>
            <a:endParaRPr lang="zh-CN" altLang="en-US" sz="3200" kern="0" dirty="0">
              <a:solidFill>
                <a:srgbClr val="000000"/>
              </a:solidFill>
              <a:latin typeface="Tahoma" panose="020B0604030504040204"/>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验检测机构应明确其组织结构及管理、技术运作和支持服务之间的关系。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352928" cy="4973669"/>
          </a:xfrm>
          <a:prstGeom prst="rect">
            <a:avLst/>
          </a:prstGeom>
        </p:spPr>
        <p:txBody>
          <a:bodyPr wrap="square">
            <a:spAutoFit/>
          </a:bodyPr>
          <a:lstStyle/>
          <a:p>
            <a:pPr marL="390525" marR="6350" lvl="0">
              <a:lnSpc>
                <a:spcPct val="130000"/>
              </a:lnSpc>
            </a:pPr>
            <a:r>
              <a:rPr lang="zh-CN" altLang="en-US" sz="2800" dirty="0">
                <a:solidFill>
                  <a:srgbClr val="FF0000"/>
                </a:solidFill>
                <a:latin typeface="宋体" panose="02010600030101010101" pitchFamily="2" charset="-122"/>
                <a:cs typeface="宋体" panose="02010600030101010101" pitchFamily="2" charset="-122"/>
              </a:rPr>
              <a:t>增加公正性</a:t>
            </a:r>
            <a:r>
              <a:rPr lang="zh-CN" altLang="en-US" sz="2800" dirty="0" smtClean="0">
                <a:solidFill>
                  <a:srgbClr val="FF0000"/>
                </a:solidFill>
                <a:latin typeface="宋体" panose="02010600030101010101" pitchFamily="2" charset="-122"/>
                <a:cs typeface="宋体" panose="02010600030101010101" pitchFamily="2" charset="-122"/>
              </a:rPr>
              <a:t>风险内容：</a:t>
            </a:r>
            <a:endParaRPr lang="zh-CN" altLang="en-US" sz="2800" dirty="0">
              <a:solidFill>
                <a:prstClr val="black"/>
              </a:solidFill>
              <a:latin typeface="宋体" panose="02010600030101010101" pitchFamily="2" charset="-122"/>
              <a:cs typeface="宋体" panose="02010600030101010101" pitchFamily="2" charset="-122"/>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1</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实验室应持续识别影响公正性的风险。这些风险应包括其活动、实验室的各种关系，或者实验室人员的关系而引发的风险。然而，这些关系并非</a:t>
            </a:r>
            <a:r>
              <a:rPr lang="zh-CN" altLang="en-US" sz="2400" dirty="0" smtClean="0">
                <a:solidFill>
                  <a:prstClr val="black"/>
                </a:solidFill>
                <a:latin typeface="Times New Roman" panose="02020603050405020304"/>
                <a:cs typeface="Times New Roman" panose="02020603050405020304"/>
              </a:rPr>
              <a:t>一定会对实验室的公正性产生风险。</a:t>
            </a:r>
            <a:endParaRPr lang="zh-CN" altLang="en-US" sz="2400" dirty="0" smtClean="0">
              <a:solidFill>
                <a:prstClr val="black"/>
              </a:solidFill>
              <a:latin typeface="Times New Roman" panose="02020603050405020304"/>
              <a:cs typeface="Times New Roman" panose="02020603050405020304"/>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2</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如果识别出公正性</a:t>
            </a:r>
            <a:r>
              <a:rPr lang="zh-CN" altLang="en-US" sz="2400" dirty="0" smtClean="0">
                <a:solidFill>
                  <a:prstClr val="black"/>
                </a:solidFill>
                <a:latin typeface="Times New Roman" panose="02020603050405020304"/>
                <a:cs typeface="Times New Roman" panose="02020603050405020304"/>
              </a:rPr>
              <a:t>风险，</a:t>
            </a:r>
            <a:r>
              <a:rPr lang="zh-CN" altLang="en-US" sz="2400" dirty="0">
                <a:solidFill>
                  <a:prstClr val="black"/>
                </a:solidFill>
                <a:latin typeface="Times New Roman" panose="02020603050405020304"/>
                <a:cs typeface="Times New Roman" panose="02020603050405020304"/>
              </a:rPr>
              <a:t>实验室应能够证明如何消除或最大程度降低这种风险</a:t>
            </a:r>
            <a:r>
              <a:rPr lang="zh-CN" altLang="en-US" sz="2400" dirty="0" smtClean="0">
                <a:solidFill>
                  <a:prstClr val="black"/>
                </a:solidFill>
                <a:latin typeface="Times New Roman" panose="02020603050405020304"/>
                <a:cs typeface="Times New Roman" panose="02020603050405020304"/>
              </a:rPr>
              <a:t>。</a:t>
            </a:r>
            <a:endParaRPr lang="en-US" altLang="zh-CN" sz="2400" dirty="0" smtClean="0">
              <a:solidFill>
                <a:prstClr val="black"/>
              </a:solidFill>
              <a:latin typeface="Times New Roman" panose="02020603050405020304"/>
              <a:cs typeface="Times New Roman" panose="02020603050405020304"/>
            </a:endParaRPr>
          </a:p>
          <a:p>
            <a:pPr marL="390525" marR="6350" lvl="0">
              <a:lnSpc>
                <a:spcPct val="130000"/>
              </a:lnSpc>
            </a:pPr>
            <a:r>
              <a:rPr lang="zh-CN" altLang="en-US" sz="2400" b="1" dirty="0" smtClean="0">
                <a:solidFill>
                  <a:srgbClr val="000000"/>
                </a:solidFill>
                <a:latin typeface="仿宋" panose="02010609060101010101" charset="-122"/>
                <a:ea typeface="仿宋" panose="02010609060101010101" charset="-122"/>
              </a:rPr>
              <a:t>注</a:t>
            </a:r>
            <a:r>
              <a:rPr lang="zh-CN" altLang="en-US" sz="2400" b="1" dirty="0">
                <a:solidFill>
                  <a:srgbClr val="000000"/>
                </a:solidFill>
                <a:latin typeface="仿宋" panose="02010609060101010101" charset="-122"/>
                <a:ea typeface="仿宋" panose="02010609060101010101" charset="-122"/>
              </a:rPr>
              <a:t>：危及实验室公正性</a:t>
            </a:r>
            <a:r>
              <a:rPr lang="zh-CN" altLang="en-US" sz="2400" b="1" dirty="0" smtClean="0">
                <a:solidFill>
                  <a:srgbClr val="000000"/>
                </a:solidFill>
                <a:latin typeface="仿宋" panose="02010609060101010101" charset="-122"/>
                <a:ea typeface="仿宋" panose="02010609060101010101" charset="-122"/>
              </a:rPr>
              <a:t>的</a:t>
            </a:r>
            <a:r>
              <a:rPr lang="zh-CN" altLang="en-US" sz="2400" b="1" dirty="0">
                <a:solidFill>
                  <a:srgbClr val="000000"/>
                </a:solidFill>
                <a:latin typeface="仿宋" panose="02010609060101010101" charset="-122"/>
                <a:ea typeface="仿宋" panose="02010609060101010101" charset="-122"/>
              </a:rPr>
              <a:t>风险</a:t>
            </a:r>
            <a:r>
              <a:rPr lang="zh-CN" altLang="en-US" sz="2400" b="1" dirty="0" smtClean="0">
                <a:solidFill>
                  <a:srgbClr val="000000"/>
                </a:solidFill>
                <a:latin typeface="仿宋" panose="02010609060101010101" charset="-122"/>
                <a:ea typeface="仿宋" panose="02010609060101010101" charset="-122"/>
              </a:rPr>
              <a:t>可能</a:t>
            </a:r>
            <a:r>
              <a:rPr lang="zh-CN" altLang="en-US" sz="2400" b="1" dirty="0">
                <a:solidFill>
                  <a:srgbClr val="000000"/>
                </a:solidFill>
                <a:latin typeface="仿宋" panose="02010609060101010101" charset="-122"/>
                <a:ea typeface="仿宋" panose="02010609060101010101" charset="-122"/>
              </a:rPr>
              <a:t>基于所有权、</a:t>
            </a:r>
            <a:r>
              <a:rPr lang="zh-CN" altLang="en-US" sz="2400" b="1" dirty="0" smtClean="0">
                <a:solidFill>
                  <a:srgbClr val="000000"/>
                </a:solidFill>
                <a:latin typeface="仿宋" panose="02010609060101010101" charset="-122"/>
                <a:ea typeface="仿宋" panose="02010609060101010101" charset="-122"/>
              </a:rPr>
              <a:t>控制权、</a:t>
            </a:r>
            <a:r>
              <a:rPr lang="zh-CN" altLang="en-US" sz="2400" b="1" dirty="0">
                <a:solidFill>
                  <a:srgbClr val="000000"/>
                </a:solidFill>
                <a:latin typeface="仿宋" panose="02010609060101010101" charset="-122"/>
                <a:ea typeface="仿宋" panose="02010609060101010101" charset="-122"/>
              </a:rPr>
              <a:t>共享资源、财务、</a:t>
            </a:r>
            <a:r>
              <a:rPr lang="zh-CN" altLang="en-US" sz="2400" b="1" dirty="0" smtClean="0">
                <a:solidFill>
                  <a:srgbClr val="000000"/>
                </a:solidFill>
                <a:latin typeface="仿宋" panose="02010609060101010101" charset="-122"/>
                <a:ea typeface="仿宋" panose="02010609060101010101" charset="-122"/>
              </a:rPr>
              <a:t>合同、</a:t>
            </a:r>
            <a:r>
              <a:rPr lang="zh-CN" altLang="en-US" sz="2400" b="1" dirty="0">
                <a:solidFill>
                  <a:srgbClr val="000000"/>
                </a:solidFill>
                <a:latin typeface="仿宋" panose="02010609060101010101" charset="-122"/>
                <a:ea typeface="仿宋" panose="02010609060101010101" charset="-122"/>
              </a:rPr>
              <a:t>支付销售佣金或其他引荐新客户的奖酬等。</a:t>
            </a:r>
            <a:endParaRPr lang="zh-CN" altLang="en-US" sz="2400" b="1" dirty="0">
              <a:solidFill>
                <a:prstClr val="black"/>
              </a:solidFill>
              <a:latin typeface="Times New Roman" panose="02020603050405020304"/>
              <a:cs typeface="Times New Roman" panose="020206030504050203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260648"/>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3606" y="1340768"/>
            <a:ext cx="7344816" cy="4327338"/>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编写原则：</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要根据实验室本身的实际情况来编写，切忌千篇一律照抄。</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应把整个检验过程看作一个系统工作，对影响检测质量的全部因素进行有效的控制。</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对指导手册的全部要求要有相应的措施</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本条款是针对管理层 要求：</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836712"/>
            <a:ext cx="8496944" cy="4758226"/>
          </a:xfrm>
          <a:prstGeom prst="rect">
            <a:avLst/>
          </a:prstGeom>
        </p:spPr>
        <p:txBody>
          <a:bodyPr wrap="square">
            <a:spAutoFit/>
          </a:bodyPr>
          <a:lstStyle/>
          <a:p>
            <a:pPr lvl="0">
              <a:defRPr/>
            </a:pPr>
            <a:r>
              <a:rPr lang="en-US" altLang="zh-CN" sz="2800" b="1" kern="0" spc="-10" dirty="0">
                <a:solidFill>
                  <a:prstClr val="black"/>
                </a:solidFill>
              </a:rPr>
              <a:t>4.2.7</a:t>
            </a:r>
            <a:r>
              <a:rPr lang="zh-CN" altLang="en-US" sz="2800" b="1" kern="0" spc="-10" dirty="0">
                <a:solidFill>
                  <a:prstClr val="black"/>
                </a:solidFill>
              </a:rPr>
              <a:t>检验检测机构应保留人员的相关资格、能力确认、授权、教育、培训和监督的记录，</a:t>
            </a:r>
            <a:r>
              <a:rPr lang="zh-CN" altLang="en-US" sz="2800" b="1" kern="0" spc="-10" dirty="0">
                <a:solidFill>
                  <a:srgbClr val="FF0000"/>
                </a:solidFill>
              </a:rPr>
              <a:t>记录包含能力要求的确定、人员选择、人员培训、人员监督、人员授权和人员能力监控</a:t>
            </a:r>
            <a:endParaRPr lang="en-US" altLang="zh-CN" sz="2800" b="1" kern="0" spc="-10" dirty="0">
              <a:solidFill>
                <a:srgbClr val="FF0000"/>
              </a:solidFill>
            </a:endParaRPr>
          </a:p>
          <a:p>
            <a:pPr lvl="0">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参加过学术组织聘书、</a:t>
            </a:r>
            <a:r>
              <a:rPr lang="zh-CN" altLang="en-US" sz="2400" b="1" kern="0" spc="-10" dirty="0">
                <a:solidFill>
                  <a:prstClr val="black"/>
                </a:solidFill>
              </a:rPr>
              <a:t>能力要求的确定、人员选择、  </a:t>
            </a:r>
            <a:endParaRPr lang="en-US" altLang="zh-CN" sz="2400" b="1" kern="0" spc="-10" dirty="0">
              <a:solidFill>
                <a:prstClr val="black"/>
              </a:solidFill>
            </a:endParaRPr>
          </a:p>
          <a:p>
            <a:pPr lvl="0">
              <a:defRPr/>
            </a:pPr>
            <a:r>
              <a:rPr lang="en-US" altLang="zh-CN" sz="2400" b="1" kern="0" spc="-10" dirty="0">
                <a:solidFill>
                  <a:prstClr val="black"/>
                </a:solidFill>
              </a:rPr>
              <a:t>   </a:t>
            </a:r>
            <a:r>
              <a:rPr lang="zh-CN" altLang="en-US" sz="2400" b="1" kern="0" spc="-10" dirty="0">
                <a:solidFill>
                  <a:prstClr val="black"/>
                </a:solidFill>
              </a:rPr>
              <a:t>人员培训、人员监督、人员授权和人员能力监控</a:t>
            </a:r>
            <a:r>
              <a:rPr lang="zh-CN" altLang="en-US" sz="2400" b="1" kern="0" dirty="0">
                <a:solidFill>
                  <a:prstClr val="black"/>
                </a:solidFill>
                <a:latin typeface="Tahoma" panose="020B0604030504040204"/>
              </a:rPr>
              <a:t>等。</a:t>
            </a:r>
            <a:endParaRPr lang="zh-CN" altLang="en-US" sz="2400" b="1" kern="0" dirty="0">
              <a:solidFill>
                <a:prstClr val="black"/>
              </a:solidFill>
              <a:latin typeface="Tahoma" panose="020B0604030504040204"/>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83768" y="548680"/>
            <a:ext cx="4536504" cy="954107"/>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a:t>
            </a:r>
            <a:r>
              <a:rPr lang="zh-CN" altLang="en-US" sz="2800" b="1" kern="0" spc="-10" dirty="0">
                <a:solidFill>
                  <a:prstClr val="black"/>
                </a:solidFill>
              </a:rPr>
              <a:t>设备</a:t>
            </a:r>
            <a:r>
              <a:rPr lang="zh-CN" altLang="en-US" sz="2800" b="1" kern="0" spc="-10" dirty="0" smtClean="0">
                <a:solidFill>
                  <a:prstClr val="black"/>
                </a:solidFill>
              </a:rPr>
              <a:t>设施</a:t>
            </a:r>
            <a:endParaRPr lang="en-US" altLang="zh-CN" sz="2800" b="1" kern="0" spc="-10" dirty="0" smtClean="0">
              <a:solidFill>
                <a:prstClr val="black"/>
              </a:solidFill>
            </a:endParaRPr>
          </a:p>
          <a:p>
            <a:pPr marL="12065" lvl="0">
              <a:tabLst>
                <a:tab pos="159385" algn="l"/>
              </a:tabLst>
              <a:defRPr/>
            </a:pPr>
            <a:endParaRPr lang="en-US" altLang="zh-CN" sz="2800" b="1" kern="0" spc="-10" dirty="0">
              <a:solidFill>
                <a:prstClr val="black"/>
              </a:solidFill>
            </a:endParaRPr>
          </a:p>
        </p:txBody>
      </p:sp>
      <p:sp>
        <p:nvSpPr>
          <p:cNvPr id="3" name="矩形 2"/>
          <p:cNvSpPr/>
          <p:nvPr/>
        </p:nvSpPr>
        <p:spPr>
          <a:xfrm>
            <a:off x="683568" y="1628800"/>
            <a:ext cx="7776864"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4.4.4</a:t>
            </a:r>
            <a:r>
              <a:rPr lang="zh-CN" altLang="en-US" sz="2800" b="1" kern="0" spc="-10" dirty="0">
                <a:solidFill>
                  <a:prstClr val="black"/>
                </a:solidFill>
              </a:rPr>
              <a:t>设备控制</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dirty="0"/>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9553" y="5229200"/>
            <a:ext cx="7601852"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6712"/>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a:t>
            </a:r>
            <a:r>
              <a:rPr lang="zh-CN" altLang="en-US" sz="2400" b="1" kern="0" dirty="0" smtClean="0">
                <a:solidFill>
                  <a:srgbClr val="000000"/>
                </a:solidFill>
                <a:latin typeface="Tahoma" panose="020B0604030504040204"/>
              </a:rPr>
              <a:t>相</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      关技术</a:t>
            </a:r>
            <a:r>
              <a:rPr lang="zh-CN" altLang="en-US" sz="2400" b="1" kern="0" dirty="0">
                <a:solidFill>
                  <a:srgbClr val="000000"/>
                </a:solidFill>
                <a:latin typeface="Tahoma" panose="020B0604030504040204"/>
              </a:rPr>
              <a:t>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61893" y="908720"/>
            <a:ext cx="7128792" cy="4278094"/>
          </a:xfrm>
          <a:prstGeom prst="rect">
            <a:avLst/>
          </a:prstGeom>
        </p:spPr>
        <p:txBody>
          <a:bodyPr wrap="square">
            <a:spAutoFit/>
          </a:bodyPr>
          <a:lstStyle/>
          <a:p>
            <a:pPr marL="12065" lvl="0">
              <a:tabLst>
                <a:tab pos="159385" algn="l"/>
              </a:tabLst>
              <a:defRPr/>
            </a:pPr>
            <a:r>
              <a:rPr lang="zh-CN" altLang="en-US" sz="2800" kern="0" spc="-10" dirty="0">
                <a:solidFill>
                  <a:sysClr val="windowText" lastClr="000000"/>
                </a:solidFill>
              </a:rPr>
              <a:t> </a:t>
            </a:r>
            <a:r>
              <a:rPr lang="zh-CN" altLang="en-US" sz="2800" kern="0" spc="-10" dirty="0" smtClean="0">
                <a:solidFill>
                  <a:sysClr val="windowText" lastClr="000000"/>
                </a:solidFill>
              </a:rPr>
              <a:t>                         </a:t>
            </a:r>
            <a:r>
              <a:rPr lang="en-US" altLang="zh-CN" sz="2800" kern="0" spc="-10" dirty="0" smtClean="0">
                <a:solidFill>
                  <a:sysClr val="windowText" lastClr="000000"/>
                </a:solidFill>
              </a:rPr>
              <a:t>4.5</a:t>
            </a:r>
            <a:r>
              <a:rPr lang="zh-CN" altLang="en-US" sz="2800" kern="0" spc="-10" dirty="0">
                <a:solidFill>
                  <a:sysClr val="windowText" lastClr="000000"/>
                </a:solidFill>
              </a:rPr>
              <a:t>管理体系</a:t>
            </a:r>
            <a:endParaRPr lang="zh-CN" altLang="en-US" sz="2800" kern="0" spc="-10" dirty="0">
              <a:solidFill>
                <a:sysClr val="windowText" lastClr="000000"/>
              </a:solidFill>
            </a:endParaRPr>
          </a:p>
          <a:p>
            <a:pPr marL="12065" lvl="0">
              <a:tabLst>
                <a:tab pos="159385" algn="l"/>
              </a:tabLst>
              <a:defRPr/>
            </a:pPr>
            <a:endParaRPr lang="zh-CN" altLang="en-US" sz="2800" kern="0" spc="-10" dirty="0">
              <a:solidFill>
                <a:sysClr val="windowText" lastClr="000000"/>
              </a:solidFill>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zh-CN" altLang="en-US" sz="2400" spc="-10" dirty="0">
              <a:solidFill>
                <a:prstClr val="black"/>
              </a:solidFill>
            </a:endParaRPr>
          </a:p>
          <a:p>
            <a:pPr marL="12065" lvl="0">
              <a:tabLst>
                <a:tab pos="159385" algn="l"/>
              </a:tabLst>
            </a:pPr>
            <a:r>
              <a:rPr lang="zh-CN" altLang="en-US" sz="2400" spc="-10" dirty="0">
                <a:solidFill>
                  <a:prstClr val="black"/>
                </a:solidFill>
              </a:rPr>
              <a:t>检验检测机构应建立、实施和保持与其活动范围相适应的管理体系，应将其政策、制度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92696"/>
            <a:ext cx="8280920" cy="533684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实验室应建立一套完整管理体系文件，文件可分为四类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质量手册、程序文件、作业指导书、质量和技术记录表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程序：为了完成某项活动而规定的途径。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包括：目的、适用范围、岗位职责、工作程序以及相关纪</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录表格。</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实验室在最高管理者领导下，建立管理体系，管理体系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应明确：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9427" y="1268760"/>
            <a:ext cx="8208912"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836712"/>
            <a:ext cx="835292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4.5.2 </a:t>
            </a:r>
            <a:r>
              <a:rPr lang="zh-CN" altLang="en-US" sz="2800" b="1" kern="0" dirty="0">
                <a:solidFill>
                  <a:srgbClr val="000000"/>
                </a:solidFill>
                <a:latin typeface="Tahoma" panose="020B0604030504040204"/>
              </a:rPr>
              <a:t>检验检测机构应阐明质量方针，应制定质量目标，并在管理评审时予以评审。</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最高管理者应发布质量方针、质量目标和服务质量承诺</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质量目标要量化。</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质量目标应在管理评审时予以评审。</a:t>
            </a:r>
            <a:endParaRPr lang="zh-CN" altLang="en-US" kern="0" dirty="0">
              <a:solidFill>
                <a:sysClr val="windowText" lastClr="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632848" cy="442582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确定保障实验室工作能力的相关资源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1</a:t>
            </a:r>
            <a:r>
              <a:rPr lang="zh-CN" altLang="en-US" sz="3200" kern="0" dirty="0">
                <a:solidFill>
                  <a:srgbClr val="000000"/>
                </a:solidFill>
                <a:latin typeface="Tahoma" panose="020B0604030504040204"/>
              </a:rPr>
              <a:t>、技术资源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A</a:t>
            </a:r>
            <a:r>
              <a:rPr lang="zh-CN" altLang="en-US" sz="3200" kern="0" dirty="0">
                <a:solidFill>
                  <a:srgbClr val="000000"/>
                </a:solidFill>
                <a:latin typeface="Tahoma" panose="020B0604030504040204"/>
              </a:rPr>
              <a:t>、收集开展检测所需的技术资料，检验方法等。根据实验室现有能力，选择确定申报的检验项目所对应的检测方法。</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B</a:t>
            </a:r>
            <a:r>
              <a:rPr lang="zh-CN" altLang="en-US" sz="3200" kern="0" dirty="0">
                <a:solidFill>
                  <a:srgbClr val="000000"/>
                </a:solidFill>
                <a:latin typeface="Tahoma" panose="020B0604030504040204"/>
              </a:rPr>
              <a:t>、编制检测能力一览表</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85309"/>
            <a:ext cx="7704856" cy="3194721"/>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4.5.3</a:t>
            </a:r>
            <a:r>
              <a:rPr lang="zh-CN" altLang="en-US" sz="2800" b="1" kern="0" spc="-10" dirty="0" smtClean="0">
                <a:solidFill>
                  <a:prstClr val="black"/>
                </a:solidFill>
              </a:rPr>
              <a:t>文件控制</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smtClean="0">
                <a:solidFill>
                  <a:prstClr val="black"/>
                </a:solidFill>
              </a:rPr>
              <a:t>检验</a:t>
            </a:r>
            <a:r>
              <a:rPr lang="zh-CN" altLang="en-US" sz="2800" b="1" kern="0" spc="-10" dirty="0">
                <a:solidFill>
                  <a:prstClr val="black"/>
                </a:solidFill>
              </a:rPr>
              <a:t>检侧机构应建立和保持控制其管理体系的内部和外部文件的程序</a:t>
            </a:r>
            <a:r>
              <a:rPr lang="en-US" altLang="zh-CN" sz="2800" b="1" kern="0" spc="-10" dirty="0">
                <a:solidFill>
                  <a:prstClr val="black"/>
                </a:solidFill>
              </a:rPr>
              <a:t>.</a:t>
            </a:r>
            <a:r>
              <a:rPr lang="zh-CN" altLang="en-US" sz="2800" b="1" kern="0" spc="-10" dirty="0">
                <a:solidFill>
                  <a:prstClr val="black"/>
                </a:solidFill>
              </a:rPr>
              <a:t>明确文件的标识、批准、发布、变更和废止</a:t>
            </a:r>
            <a:r>
              <a:rPr lang="en-US" altLang="zh-CN" sz="2800" b="1" kern="0" spc="-10" dirty="0">
                <a:solidFill>
                  <a:prstClr val="black"/>
                </a:solidFill>
              </a:rPr>
              <a:t>.</a:t>
            </a:r>
            <a:r>
              <a:rPr lang="zh-CN" altLang="en-US" sz="2800" b="1" kern="0" spc="-10" dirty="0">
                <a:solidFill>
                  <a:prstClr val="black"/>
                </a:solidFill>
              </a:rPr>
              <a:t>防止使用无效、作废的文件。</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7675" y="1340768"/>
            <a:ext cx="756084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a:t>
            </a:r>
            <a:r>
              <a:rPr lang="zh-CN" altLang="en-US" sz="2400" kern="0" dirty="0" smtClean="0">
                <a:solidFill>
                  <a:srgbClr val="000000"/>
                </a:solidFill>
                <a:latin typeface="Tahoma" panose="020B0604030504040204"/>
              </a:rPr>
              <a:t>标准方法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632848" cy="440120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4.5.4</a:t>
            </a:r>
            <a:r>
              <a:rPr lang="zh-CN" altLang="en-US" sz="2800" b="1" kern="0" spc="-10" dirty="0">
                <a:solidFill>
                  <a:prstClr val="black"/>
                </a:solidFill>
              </a:rPr>
              <a:t>合同评审</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检验检测机构应建立和保持评审客户要求、标书、合同的程序对要求、标书、合同的偏离、变更应征得客户同意并通知相关人员。</a:t>
            </a:r>
            <a:r>
              <a:rPr lang="zh-CN" altLang="en-US" sz="2800" b="1" kern="0" spc="-10" dirty="0">
                <a:solidFill>
                  <a:srgbClr val="FF0000"/>
                </a:solidFill>
              </a:rPr>
              <a:t>当客户要求出具的检验检测报告或证书中包含对标准或规范的符合性声明</a:t>
            </a:r>
            <a:r>
              <a:rPr lang="en-US" altLang="zh-CN" sz="2800" b="1" kern="0" spc="-10" dirty="0">
                <a:solidFill>
                  <a:srgbClr val="FF0000"/>
                </a:solidFill>
              </a:rPr>
              <a:t>(</a:t>
            </a:r>
            <a:r>
              <a:rPr lang="zh-CN" altLang="en-US" sz="2800" b="1" kern="0" spc="-10" dirty="0">
                <a:solidFill>
                  <a:srgbClr val="FF0000"/>
                </a:solidFill>
              </a:rPr>
              <a:t>如合格或不合格</a:t>
            </a:r>
            <a:r>
              <a:rPr lang="en-US" altLang="zh-CN" sz="2800" b="1" kern="0" spc="-10" dirty="0">
                <a:solidFill>
                  <a:srgbClr val="FF0000"/>
                </a:solidFill>
              </a:rPr>
              <a:t>)</a:t>
            </a:r>
            <a:r>
              <a:rPr lang="zh-CN" altLang="en-US" sz="2800" b="1" kern="0" spc="-10" dirty="0">
                <a:solidFill>
                  <a:srgbClr val="FF0000"/>
                </a:solidFill>
              </a:rPr>
              <a:t>时</a:t>
            </a:r>
            <a:r>
              <a:rPr lang="en-US" altLang="zh-CN" sz="2800" b="1" kern="0" spc="-10" dirty="0">
                <a:solidFill>
                  <a:srgbClr val="FF0000"/>
                </a:solidFill>
              </a:rPr>
              <a:t>.</a:t>
            </a:r>
            <a:r>
              <a:rPr lang="zh-CN" altLang="en-US" sz="2800" b="1" kern="0" spc="-10" dirty="0">
                <a:solidFill>
                  <a:srgbClr val="FF0000"/>
                </a:solidFill>
              </a:rPr>
              <a:t>检验检测机构应有相应的判定规则，若标准或规范不包含判定规则内容，检验检测机构选择的判定规则应与客户沟通并得到同意</a:t>
            </a:r>
            <a:endParaRPr lang="zh-CN" altLang="en-US" b="1" kern="0" dirty="0">
              <a:solidFill>
                <a:sysClr val="windowText" lastClr="0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142220"/>
            <a:ext cx="698477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1543" y="764704"/>
            <a:ext cx="7920880" cy="5539978"/>
          </a:xfrm>
          <a:prstGeom prst="rect">
            <a:avLst/>
          </a:prstGeom>
        </p:spPr>
        <p:txBody>
          <a:bodyPr wrap="square">
            <a:spAutoFit/>
          </a:bodyPr>
          <a:lstStyle/>
          <a:p>
            <a:pPr lvl="0"/>
            <a:r>
              <a:rPr lang="zh-CN" altLang="en-US" sz="2400" dirty="0">
                <a:solidFill>
                  <a:prstClr val="black"/>
                </a:solidFill>
              </a:rPr>
              <a:t>合同的类别：</a:t>
            </a:r>
            <a:endParaRPr lang="en-US" altLang="zh-CN"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1</a:t>
            </a:r>
            <a:r>
              <a:rPr lang="zh-CN" altLang="en-US" sz="2400" dirty="0">
                <a:solidFill>
                  <a:prstClr val="black"/>
                </a:solidFill>
              </a:rPr>
              <a:t>：常规的委托送检单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2</a:t>
            </a:r>
            <a:r>
              <a:rPr lang="zh-CN" altLang="en-US" sz="2400" dirty="0">
                <a:solidFill>
                  <a:prstClr val="black"/>
                </a:solidFill>
              </a:rPr>
              <a:t>：简易合同（往往在内部企业实验室，就是一个送检单或者报检单）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3</a:t>
            </a:r>
            <a:r>
              <a:rPr lang="zh-CN" altLang="en-US" sz="2400" dirty="0">
                <a:solidFill>
                  <a:prstClr val="black"/>
                </a:solidFill>
              </a:rPr>
              <a:t>：大的检验协议，有时候一个项目需要好几家实验室来参与，一般委托方会与各方签署大的检测验收协议之类的文件。</a:t>
            </a:r>
            <a:endParaRPr lang="zh-CN" altLang="en-US"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pPr lvl="0"/>
            <a:endParaRPr lang="zh-CN" altLang="en-US" dirty="0">
              <a:solidFill>
                <a:prstClr val="black"/>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7848872"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4.5.5</a:t>
            </a:r>
            <a:r>
              <a:rPr lang="zh-CN" altLang="en-US" sz="2800" b="1" kern="0" spc="-10" dirty="0">
                <a:solidFill>
                  <a:prstClr val="black"/>
                </a:solidFill>
              </a:rPr>
              <a:t>分包</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lang="zh-CN" altLang="en-US" sz="2400" b="1" kern="0" spc="-10" dirty="0">
                <a:solidFill>
                  <a:srgbClr val="FF0000"/>
                </a:solidFill>
              </a:rPr>
              <a:t>应将分包项目予以区分</a:t>
            </a:r>
            <a:r>
              <a:rPr lang="zh-CN" altLang="en-US" sz="2400" b="1" kern="0" spc="-10" dirty="0">
                <a:solidFill>
                  <a:prstClr val="black"/>
                </a:solidFill>
              </a:rPr>
              <a:t>。</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检验检测机构实施分包前，应建立和保持分包的管理程序，并在检验检测业务洽谈、合同评审和合同签署过程中予以实施。检验检测机构不得将法律法规、技术标准等文件禁止分包的项目实施分包</a:t>
            </a:r>
            <a:endParaRPr lang="zh-CN" altLang="en-US" sz="2400" b="1" kern="0" spc="-10"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340768"/>
            <a:ext cx="842493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6 </a:t>
            </a:r>
            <a:r>
              <a:rPr lang="zh-CN" altLang="en-US" sz="2800" b="1" kern="0" dirty="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820891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4.5.6</a:t>
            </a:r>
            <a:r>
              <a:rPr lang="zh-CN" altLang="en-US" sz="2800" b="1" kern="0" spc="-10" dirty="0" smtClean="0">
                <a:solidFill>
                  <a:prstClr val="black"/>
                </a:solidFill>
              </a:rPr>
              <a:t>采购</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检验检测机构应建立和保持选择和购买对检验检测质量有影响的服务和供应品的程序</a:t>
            </a:r>
            <a:r>
              <a:rPr lang="en-US" altLang="zh-CN" sz="2800" b="1" kern="0" spc="-10" dirty="0">
                <a:solidFill>
                  <a:prstClr val="black"/>
                </a:solidFill>
              </a:rPr>
              <a:t>.</a:t>
            </a:r>
            <a:r>
              <a:rPr lang="zh-CN" altLang="en-US" sz="2800" b="1" kern="0" spc="-10" dirty="0">
                <a:solidFill>
                  <a:prstClr val="black"/>
                </a:solidFill>
              </a:rPr>
              <a:t>明确服务、供应品、试剂、消耗材料等的购买、验收、存储的要求，并保存对供应商的评价记录。</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268760"/>
            <a:ext cx="8064896" cy="36132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维修、保养、调试和安装等外部服务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主要是外部培训服务（一般实验室参加的培训都是</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行业协会或者上级主管单位的培训，实验室往往不</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用去评价对方的资质和相关要求，但要在程序文件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中说明）。</a:t>
            </a:r>
            <a:endParaRPr lang="zh-CN" altLang="en-US" sz="2400" kern="0" dirty="0">
              <a:solidFill>
                <a:srgbClr val="000000"/>
              </a:solidFill>
              <a:latin typeface="Tahoma" panose="020B060403050404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340768"/>
            <a:ext cx="7056784" cy="371178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、物质资源</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、根据检测方法，配备（补充）必要仪器设备，编制基本仪器设备一览表。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、合理布局实验室，整顿工作环境，控制实验室环境条件，使实验室三废及其它有害物质不对社会造成公害；使环境不影响检测数据的准确；不造成对检测设备的危害，及检测人员的身心健康。</a:t>
            </a:r>
            <a:endParaRPr lang="zh-CN" altLang="en-US" sz="2800" kern="0" dirty="0">
              <a:solidFill>
                <a:srgbClr val="000000"/>
              </a:solidFill>
              <a:latin typeface="Tahoma" panose="020B0604030504040204"/>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96752"/>
            <a:ext cx="806489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服务控制：实验室需要准备</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4195" y="134076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3633" y="980728"/>
            <a:ext cx="7632848"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供应品管理</a:t>
            </a:r>
            <a:r>
              <a:rPr lang="zh-CN" altLang="en-US" sz="2800" kern="0" dirty="0">
                <a:solidFill>
                  <a:srgbClr val="000000"/>
                </a:solidFill>
                <a:latin typeface="Tahoma" panose="020B0604030504040204"/>
              </a:rPr>
              <a:t>：</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强腐蚀、有毒、剧毒和易制毒耗材的管理符合国家法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和法规比如有专门管理人员和区域，双人双锁和双领用</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存储部门或者区域有警示标识等。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48883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4.5.7</a:t>
            </a:r>
            <a:r>
              <a:rPr lang="zh-CN" altLang="en-US" sz="2800" b="1" kern="0" spc="-10" dirty="0">
                <a:solidFill>
                  <a:prstClr val="black"/>
                </a:solidFill>
              </a:rPr>
              <a:t>服务客户</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检验检测机构应建立和保持服务客户的程序，包括</a:t>
            </a:r>
            <a:r>
              <a:rPr lang="en-US" altLang="zh-CN" sz="2800" b="1" kern="0" spc="-10" dirty="0">
                <a:solidFill>
                  <a:prstClr val="black"/>
                </a:solidFill>
              </a:rPr>
              <a:t>:</a:t>
            </a:r>
            <a:r>
              <a:rPr lang="zh-CN" altLang="en-US" sz="2800" b="1" kern="0" spc="-10" dirty="0">
                <a:solidFill>
                  <a:prstClr val="black"/>
                </a:solidFill>
              </a:rPr>
              <a:t>保持与客户沟通，对客户进行服务满意度调查、跟踪客户的需求</a:t>
            </a:r>
            <a:r>
              <a:rPr lang="en-US" altLang="zh-CN" sz="2800" b="1" kern="0" spc="-10" dirty="0">
                <a:solidFill>
                  <a:prstClr val="black"/>
                </a:solidFill>
              </a:rPr>
              <a:t>.</a:t>
            </a:r>
            <a:r>
              <a:rPr lang="zh-CN" altLang="en-US" sz="2800" b="1" kern="0" spc="-10" dirty="0">
                <a:solidFill>
                  <a:prstClr val="black"/>
                </a:solidFill>
              </a:rPr>
              <a:t>以及允许客户或其代表合理进入为其检验检测的相关区域观察</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058" y="404664"/>
            <a:ext cx="8784976" cy="56938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涉及投诉情况的处置</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方式：</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满意度调查表 、座谈会、电话访谈等多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种形式。</a:t>
            </a:r>
            <a:endParaRPr lang="en-US" altLang="zh-CN" sz="2800" b="1" kern="0" dirty="0">
              <a:solidFill>
                <a:srgbClr val="000000"/>
              </a:solidFill>
              <a:latin typeface="Tahoma" panose="020B0604030504040204"/>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659285"/>
            <a:ext cx="6408712" cy="26776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4.5.8</a:t>
            </a:r>
            <a:r>
              <a:rPr lang="zh-CN" altLang="en-US" sz="2800" b="1" kern="0" spc="-10" dirty="0">
                <a:solidFill>
                  <a:prstClr val="black"/>
                </a:solidFill>
              </a:rPr>
              <a:t>投诉</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检验检测机构应建立和保持处理投诉的程序。明确对投诉的接收、确认、调查和处理职责，跟踪和记录投诉</a:t>
            </a:r>
            <a:r>
              <a:rPr lang="en-US" altLang="zh-CN" sz="2800" b="1" kern="0" spc="-10" dirty="0">
                <a:solidFill>
                  <a:prstClr val="black"/>
                </a:solidFill>
              </a:rPr>
              <a:t>.</a:t>
            </a:r>
            <a:r>
              <a:rPr lang="zh-CN" altLang="en-US" sz="2800" b="1" kern="0" spc="-10" dirty="0">
                <a:solidFill>
                  <a:srgbClr val="FF0000"/>
                </a:solidFill>
              </a:rPr>
              <a:t>确保采取适宜的措施</a:t>
            </a:r>
            <a:r>
              <a:rPr lang="en-US" altLang="zh-CN" sz="2800" b="1" kern="0" spc="-10" dirty="0">
                <a:solidFill>
                  <a:prstClr val="black"/>
                </a:solidFill>
              </a:rPr>
              <a:t>.</a:t>
            </a:r>
            <a:r>
              <a:rPr lang="zh-CN" altLang="en-US" sz="2800" b="1" kern="0" spc="-10" dirty="0">
                <a:solidFill>
                  <a:prstClr val="black"/>
                </a:solidFill>
              </a:rPr>
              <a:t>并注重人员的回避</a:t>
            </a:r>
            <a:endParaRPr lang="zh-CN" altLang="en-US" sz="2800" b="1" kern="0" spc="-10" dirty="0">
              <a:solidFill>
                <a:prstClr val="black"/>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9066" y="980728"/>
            <a:ext cx="8568952" cy="4832092"/>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4.5.9</a:t>
            </a:r>
            <a:r>
              <a:rPr lang="zh-CN" altLang="en-US" sz="2800" b="1" kern="0" spc="-10" dirty="0">
                <a:solidFill>
                  <a:prstClr val="black"/>
                </a:solidFill>
              </a:rPr>
              <a:t>不符合工作控制</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检验检测机构应建立和保持出现不</a:t>
            </a:r>
            <a:r>
              <a:rPr lang="zh-CN" altLang="en-US" sz="2800" b="1" kern="0" spc="-10" dirty="0" smtClean="0">
                <a:solidFill>
                  <a:prstClr val="black"/>
                </a:solidFill>
              </a:rPr>
              <a:t>符合工作</a:t>
            </a:r>
            <a:r>
              <a:rPr lang="zh-CN" altLang="en-US" sz="2800" b="1" kern="0" spc="-10" dirty="0">
                <a:solidFill>
                  <a:prstClr val="black"/>
                </a:solidFill>
              </a:rPr>
              <a:t>的处理程序，当检验检测机构活动或结果不符合其自身程序或与客户达成一致的要求时</a:t>
            </a:r>
            <a:r>
              <a:rPr lang="en-US" altLang="zh-CN" sz="2800" b="1" kern="0" spc="-10" dirty="0">
                <a:solidFill>
                  <a:prstClr val="black"/>
                </a:solidFill>
              </a:rPr>
              <a:t>.</a:t>
            </a:r>
            <a:r>
              <a:rPr lang="zh-CN" altLang="en-US" sz="2800" b="1" kern="0" spc="-10" dirty="0">
                <a:solidFill>
                  <a:prstClr val="black"/>
                </a:solidFill>
              </a:rPr>
              <a:t>检验检测机构应实施该程序，该程序应确保</a:t>
            </a:r>
            <a:r>
              <a:rPr lang="en-US" altLang="zh-CN" sz="2800" b="1" kern="0" spc="-10" dirty="0">
                <a:solidFill>
                  <a:prstClr val="black"/>
                </a:solidFill>
              </a:rPr>
              <a:t>:   </a:t>
            </a:r>
            <a:r>
              <a:rPr lang="zh-CN" altLang="en-US" sz="2800" b="1" kern="0" spc="-10" dirty="0">
                <a:solidFill>
                  <a:srgbClr val="FF0000"/>
                </a:solidFill>
              </a:rPr>
              <a:t> </a:t>
            </a:r>
            <a:r>
              <a:rPr lang="en-US" altLang="zh-CN" sz="2800" b="1" kern="0" spc="-10" dirty="0">
                <a:solidFill>
                  <a:srgbClr val="FF0000"/>
                </a:solidFill>
              </a:rPr>
              <a:t>a</a:t>
            </a:r>
            <a:r>
              <a:rPr lang="zh-CN" altLang="en-US" sz="2800" b="1" kern="0" spc="-10" dirty="0">
                <a:solidFill>
                  <a:srgbClr val="FF0000"/>
                </a:solidFill>
              </a:rPr>
              <a:t>）明确对不符合工作进行管理的责任和权力</a:t>
            </a:r>
            <a:r>
              <a:rPr lang="en-US" altLang="zh-CN" sz="2800" b="1" kern="0" spc="-10" dirty="0">
                <a:solidFill>
                  <a:srgbClr val="FF0000"/>
                </a:solidFill>
              </a:rPr>
              <a:t>;    b</a:t>
            </a:r>
            <a:r>
              <a:rPr lang="zh-CN" altLang="en-US" sz="2800" b="1" kern="0" spc="-10" dirty="0">
                <a:solidFill>
                  <a:srgbClr val="FF0000"/>
                </a:solidFill>
              </a:rPr>
              <a:t>）针对风险等级采取措施</a:t>
            </a:r>
            <a:r>
              <a:rPr lang="en-US" altLang="zh-CN" sz="2800" b="1" kern="0" spc="-10" dirty="0">
                <a:solidFill>
                  <a:srgbClr val="FF0000"/>
                </a:solidFill>
              </a:rPr>
              <a:t>;  c</a:t>
            </a:r>
            <a:r>
              <a:rPr lang="zh-CN" altLang="en-US" sz="2800" b="1" kern="0" spc="-10" dirty="0">
                <a:solidFill>
                  <a:srgbClr val="FF0000"/>
                </a:solidFill>
              </a:rPr>
              <a:t>）对不不符合项的严重性进行评价</a:t>
            </a:r>
            <a:r>
              <a:rPr lang="en-US" altLang="zh-CN" sz="2800" b="1" kern="0" spc="-10" dirty="0">
                <a:solidFill>
                  <a:srgbClr val="FF0000"/>
                </a:solidFill>
              </a:rPr>
              <a:t>.</a:t>
            </a:r>
            <a:r>
              <a:rPr lang="zh-CN" altLang="en-US" sz="2800" b="1" kern="0" spc="-10" dirty="0">
                <a:solidFill>
                  <a:srgbClr val="FF0000"/>
                </a:solidFill>
              </a:rPr>
              <a:t>包括对以前结果的影响分析</a:t>
            </a:r>
            <a:r>
              <a:rPr lang="en-US" altLang="zh-CN" sz="2800" b="1" kern="0" spc="-10" dirty="0">
                <a:solidFill>
                  <a:srgbClr val="FF0000"/>
                </a:solidFill>
              </a:rPr>
              <a:t>;    d</a:t>
            </a:r>
            <a:r>
              <a:rPr lang="zh-CN" altLang="en-US" sz="2800" b="1" kern="0" spc="-10" dirty="0">
                <a:solidFill>
                  <a:srgbClr val="FF0000"/>
                </a:solidFill>
              </a:rPr>
              <a:t>）对不符合工作的可接受性做出决定</a:t>
            </a:r>
            <a:r>
              <a:rPr lang="en-US" altLang="zh-CN" sz="2800" b="1" kern="0" spc="-10" dirty="0">
                <a:solidFill>
                  <a:srgbClr val="FF0000"/>
                </a:solidFill>
              </a:rPr>
              <a:t>:    e</a:t>
            </a:r>
            <a:r>
              <a:rPr lang="zh-CN" altLang="en-US" sz="2800" b="1" kern="0" spc="-10" dirty="0">
                <a:solidFill>
                  <a:srgbClr val="FF0000"/>
                </a:solidFill>
              </a:rPr>
              <a:t>）必要时</a:t>
            </a:r>
            <a:r>
              <a:rPr lang="en-US" altLang="zh-CN" sz="2800" b="1" kern="0" spc="-10" dirty="0">
                <a:solidFill>
                  <a:srgbClr val="FF0000"/>
                </a:solidFill>
              </a:rPr>
              <a:t>.</a:t>
            </a:r>
            <a:r>
              <a:rPr lang="zh-CN" altLang="en-US" sz="2800" b="1" kern="0" spc="-10" dirty="0">
                <a:solidFill>
                  <a:srgbClr val="FF0000"/>
                </a:solidFill>
              </a:rPr>
              <a:t>通知客户并取消工作</a:t>
            </a:r>
            <a:r>
              <a:rPr lang="en-US" altLang="zh-CN" sz="2800" b="1" kern="0" spc="-10" dirty="0">
                <a:solidFill>
                  <a:srgbClr val="FF0000"/>
                </a:solidFill>
              </a:rPr>
              <a:t>;    f</a:t>
            </a:r>
            <a:r>
              <a:rPr lang="zh-CN" altLang="en-US" sz="2800" b="1" kern="0" spc="-10" dirty="0">
                <a:solidFill>
                  <a:srgbClr val="FF0000"/>
                </a:solidFill>
              </a:rPr>
              <a:t>）规定批准恢复工作的职责</a:t>
            </a:r>
            <a:r>
              <a:rPr lang="en-US" altLang="zh-CN" sz="2800" b="1" kern="0" spc="-10" dirty="0">
                <a:solidFill>
                  <a:srgbClr val="FF0000"/>
                </a:solidFill>
              </a:rPr>
              <a:t>; g</a:t>
            </a:r>
            <a:r>
              <a:rPr lang="zh-CN" altLang="en-US" sz="2800" b="1" kern="0" spc="-10" dirty="0">
                <a:solidFill>
                  <a:srgbClr val="FF0000"/>
                </a:solidFill>
              </a:rPr>
              <a:t>）记录所描述的不符合工作和措施</a:t>
            </a:r>
            <a:endParaRPr lang="zh-CN" altLang="en-US" sz="2800" b="1" kern="0" spc="-10" dirty="0">
              <a:solidFill>
                <a:srgbClr val="FF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552151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内容包括：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969866"/>
            <a:ext cx="8208912" cy="310854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一般不符合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a:t>
            </a:r>
            <a:r>
              <a:rPr lang="zh-CN" altLang="en-US" sz="2800" b="1" kern="0" dirty="0" smtClean="0">
                <a:solidFill>
                  <a:srgbClr val="000000"/>
                </a:solidFill>
                <a:latin typeface="Tahoma" panose="020B0604030504040204"/>
              </a:rPr>
              <a:t>不符合 </a:t>
            </a:r>
            <a:endParaRPr lang="zh-CN" altLang="en-US" sz="2800" b="1" kern="0" dirty="0">
              <a:solidFill>
                <a:srgbClr val="000000"/>
              </a:solidFill>
              <a:latin typeface="Tahoma" panose="020B0604030504040204"/>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9039" y="980728"/>
            <a:ext cx="8136904"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4.5.10 </a:t>
            </a:r>
            <a:r>
              <a:rPr lang="zh-CN" altLang="en-US" sz="2400" b="1" kern="0" spc="-10" dirty="0">
                <a:solidFill>
                  <a:prstClr val="black"/>
                </a:solidFill>
              </a:rPr>
              <a:t>纠正措施、应对风险和机遇的措施和改进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检验检测机构应建立和保持在识别出不符合时</a:t>
            </a:r>
            <a:r>
              <a:rPr lang="en-US" altLang="zh-CN" sz="2400" b="1" kern="0" spc="-10" dirty="0">
                <a:solidFill>
                  <a:prstClr val="black"/>
                </a:solidFill>
              </a:rPr>
              <a:t>.</a:t>
            </a:r>
            <a:r>
              <a:rPr lang="zh-CN" altLang="en-US" sz="2400" b="1" kern="0" spc="-10" dirty="0">
                <a:solidFill>
                  <a:prstClr val="black"/>
                </a:solidFill>
              </a:rPr>
              <a:t>采取纠正措施的程序」检验检测机构应通过实施质量方针、质量目标</a:t>
            </a:r>
            <a:r>
              <a:rPr lang="en-US" altLang="zh-CN" sz="2400" b="1" kern="0" spc="-10" dirty="0">
                <a:solidFill>
                  <a:prstClr val="black"/>
                </a:solidFill>
              </a:rPr>
              <a:t>.</a:t>
            </a:r>
            <a:r>
              <a:rPr lang="zh-CN" altLang="en-US" sz="2400" b="1" kern="0" spc="-10" dirty="0">
                <a:solidFill>
                  <a:prstClr val="black"/>
                </a:solidFill>
              </a:rPr>
              <a:t>应用审核结果、数据分析、纠正措施、管理评审、</a:t>
            </a:r>
            <a:r>
              <a:rPr lang="zh-CN" altLang="en-US" sz="2400" b="1" kern="0" spc="-10" dirty="0">
                <a:solidFill>
                  <a:srgbClr val="FF0000"/>
                </a:solidFill>
              </a:rPr>
              <a:t>人员建议、风险评估、能力验证和客户反馈</a:t>
            </a:r>
            <a:r>
              <a:rPr lang="zh-CN" altLang="en-US" sz="2400" b="1" kern="0" spc="-10" dirty="0">
                <a:solidFill>
                  <a:prstClr val="black"/>
                </a:solidFill>
              </a:rPr>
              <a:t>等信息来持续改进管理体系的适宜性、充分险和有效性。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检验检测机应考虑与检验检测活功有关的风险和机遇</a:t>
            </a:r>
            <a:r>
              <a:rPr lang="en-US" altLang="zh-CN" sz="2400" b="1" kern="0" spc="-10" dirty="0">
                <a:solidFill>
                  <a:srgbClr val="FF0000"/>
                </a:solidFill>
              </a:rPr>
              <a:t>.</a:t>
            </a:r>
            <a:r>
              <a:rPr lang="zh-CN" altLang="en-US" sz="2400" b="1" kern="0" spc="-10" dirty="0">
                <a:solidFill>
                  <a:srgbClr val="FF0000"/>
                </a:solidFill>
              </a:rPr>
              <a:t>以利于</a:t>
            </a:r>
            <a:r>
              <a:rPr lang="en-US" altLang="zh-CN" sz="2400" b="1" kern="0" spc="-10" dirty="0">
                <a:solidFill>
                  <a:srgbClr val="FF0000"/>
                </a:solidFill>
              </a:rPr>
              <a:t>:</a:t>
            </a:r>
            <a:r>
              <a:rPr lang="zh-CN" altLang="en-US" sz="2400" b="1" kern="0" spc="-10" dirty="0">
                <a:solidFill>
                  <a:srgbClr val="FF0000"/>
                </a:solidFill>
              </a:rPr>
              <a:t>确保管理体系能够实现其预期结果；把握实现目标的机遇</a:t>
            </a:r>
            <a:r>
              <a:rPr lang="en-US" altLang="zh-CN" sz="2400" b="1" kern="0" spc="-10" dirty="0">
                <a:solidFill>
                  <a:srgbClr val="FF0000"/>
                </a:solidFill>
              </a:rPr>
              <a:t>;</a:t>
            </a:r>
            <a:r>
              <a:rPr lang="zh-CN" altLang="en-US" sz="2400" b="1" kern="0" spc="-10" dirty="0">
                <a:solidFill>
                  <a:srgbClr val="FF0000"/>
                </a:solidFill>
              </a:rPr>
              <a:t>预防或减少检验检测活动中的不利影响和潜在的失败</a:t>
            </a:r>
            <a:r>
              <a:rPr lang="en-US" altLang="zh-CN" sz="2400" b="1" kern="0" spc="-10" dirty="0">
                <a:solidFill>
                  <a:srgbClr val="FF0000"/>
                </a:solidFill>
              </a:rPr>
              <a:t>,</a:t>
            </a:r>
            <a:r>
              <a:rPr lang="zh-CN" altLang="en-US" sz="2400" b="1" kern="0" spc="-10" dirty="0">
                <a:solidFill>
                  <a:srgbClr val="FF0000"/>
                </a:solidFill>
              </a:rPr>
              <a:t>实现管理体系改进，检验检测机构应策划</a:t>
            </a:r>
            <a:r>
              <a:rPr lang="en-US" altLang="zh-CN" sz="2400" b="1" kern="0" spc="-10" dirty="0">
                <a:solidFill>
                  <a:srgbClr val="FF0000"/>
                </a:solidFill>
              </a:rPr>
              <a:t>:</a:t>
            </a:r>
            <a:r>
              <a:rPr lang="zh-CN" altLang="en-US" sz="2400" b="1" kern="0" spc="-10" dirty="0">
                <a:solidFill>
                  <a:srgbClr val="FF0000"/>
                </a:solidFill>
              </a:rPr>
              <a:t>应对这些风险和机遇的措施</a:t>
            </a:r>
            <a:r>
              <a:rPr lang="en-US" altLang="zh-CN" sz="2400" b="1" kern="0" spc="-10" dirty="0">
                <a:solidFill>
                  <a:srgbClr val="FF0000"/>
                </a:solidFill>
              </a:rPr>
              <a:t>;</a:t>
            </a:r>
            <a:r>
              <a:rPr lang="zh-CN" altLang="en-US" sz="2400" b="1" kern="0" spc="-10" dirty="0">
                <a:solidFill>
                  <a:srgbClr val="FF0000"/>
                </a:solidFill>
              </a:rPr>
              <a:t>如何在管理体系中整合并实施这些措施</a:t>
            </a:r>
            <a:r>
              <a:rPr lang="en-US" altLang="zh-CN" sz="2400" b="1" kern="0" spc="-10" dirty="0">
                <a:solidFill>
                  <a:srgbClr val="FF0000"/>
                </a:solidFill>
              </a:rPr>
              <a:t>;</a:t>
            </a:r>
            <a:r>
              <a:rPr lang="zh-CN" altLang="en-US" sz="2400" b="1" kern="0" spc="-10" dirty="0">
                <a:solidFill>
                  <a:srgbClr val="FF0000"/>
                </a:solidFill>
              </a:rPr>
              <a:t>如何评价这此措施的有效性</a:t>
            </a:r>
            <a:endParaRPr lang="zh-CN" altLang="en-US" sz="2400" b="1" kern="0" spc="-1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1516" y="1006799"/>
            <a:ext cx="7560840" cy="500444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、组织资源</a:t>
            </a:r>
            <a:endParaRPr lang="zh-CN" altLang="en-US" sz="2800" kern="0" dirty="0">
              <a:solidFill>
                <a:srgbClr val="000000"/>
              </a:solidFill>
              <a:latin typeface="Tahoma" panose="020B0604030504040204"/>
            </a:endParaRPr>
          </a:p>
          <a:p>
            <a:pPr lvl="0" fontAlgn="base">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合理设置组织机构。包括管理部门，技术支持服务部门，检测部门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、人员资源</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、为了保证实验室检测工作，及管理工作的正常开展，配备足够合格的人员。</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、实验室法定代理人应有委托书。</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a:t>
            </a:r>
            <a:r>
              <a:rPr lang="zh-CN" altLang="en-US" sz="2800" kern="0" dirty="0">
                <a:solidFill>
                  <a:srgbClr val="000000"/>
                </a:solidFill>
                <a:latin typeface="Tahoma" panose="020B0604030504040204"/>
              </a:rPr>
              <a:t>、技术负责人、质量负责人满足相应要求。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a:t>
            </a:r>
            <a:r>
              <a:rPr lang="zh-CN" altLang="en-US" sz="2800" kern="0" dirty="0">
                <a:solidFill>
                  <a:srgbClr val="000000"/>
                </a:solidFill>
                <a:latin typeface="Tahoma" panose="020B0604030504040204"/>
              </a:rPr>
              <a:t>、各部门负责人有任命书</a:t>
            </a:r>
            <a:endParaRPr lang="zh-CN" altLang="en-US" sz="2800" kern="0" dirty="0">
              <a:solidFill>
                <a:srgbClr val="000000"/>
              </a:solidFill>
              <a:latin typeface="Tahoma" panose="020B0604030504040204"/>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85309"/>
            <a:ext cx="684076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5198" y="692696"/>
            <a:ext cx="770485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出现不符合，应立即纠正，不是所有不符合工作都要采取纠正措施。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836712"/>
            <a:ext cx="8748464" cy="5189113"/>
          </a:xfrm>
          <a:prstGeom prst="rect">
            <a:avLst/>
          </a:prstGeom>
        </p:spPr>
        <p:txBody>
          <a:bodyPr wrap="square">
            <a:spAutoFit/>
          </a:bodyPr>
          <a:lstStyle/>
          <a:p>
            <a:pPr marL="12065" lvl="0">
              <a:tabLst>
                <a:tab pos="159385" algn="l"/>
              </a:tabLst>
              <a:defRPr/>
            </a:pPr>
            <a:r>
              <a:rPr lang="en-US" altLang="zh-CN" sz="2800" kern="0" spc="-10" dirty="0">
                <a:solidFill>
                  <a:prstClr val="black"/>
                </a:solidFill>
              </a:rPr>
              <a:t>4.5.11</a:t>
            </a:r>
            <a:r>
              <a:rPr lang="zh-CN" altLang="en-US" sz="2800" kern="0" spc="-10" dirty="0">
                <a:solidFill>
                  <a:prstClr val="black"/>
                </a:solidFill>
              </a:rPr>
              <a:t>记录控制</a:t>
            </a:r>
            <a:endParaRPr lang="zh-CN" altLang="en-US" sz="2800" kern="0" spc="-10" dirty="0">
              <a:solidFill>
                <a:prstClr val="black"/>
              </a:solidFill>
            </a:endParaRPr>
          </a:p>
          <a:p>
            <a:pPr marL="12065" lvl="0">
              <a:tabLst>
                <a:tab pos="159385" algn="l"/>
              </a:tabLst>
              <a:defRPr/>
            </a:pPr>
            <a:r>
              <a:rPr lang="zh-CN" altLang="en-US" sz="2800" kern="0" spc="-10" dirty="0">
                <a:solidFill>
                  <a:prstClr val="black"/>
                </a:solidFill>
              </a:rPr>
              <a:t>    </a:t>
            </a:r>
            <a:endParaRPr lang="en-US" altLang="zh-CN" sz="2800" kern="0" spc="-10" dirty="0">
              <a:solidFill>
                <a:prstClr val="black"/>
              </a:solidFill>
            </a:endParaRPr>
          </a:p>
          <a:p>
            <a:pPr marL="12065" lvl="0">
              <a:tabLst>
                <a:tab pos="159385" algn="l"/>
              </a:tabLst>
              <a:defRPr/>
            </a:pPr>
            <a:r>
              <a:rPr lang="zh-CN" altLang="en-US" sz="2800" kern="0" spc="-10" dirty="0">
                <a:solidFill>
                  <a:prstClr val="black"/>
                </a:solidFill>
              </a:rPr>
              <a:t>检验检测机构应建立和保持记录管理程序，</a:t>
            </a:r>
            <a:r>
              <a:rPr lang="zh-CN" altLang="en-US" sz="2800" kern="0" spc="-10" dirty="0">
                <a:solidFill>
                  <a:srgbClr val="FF0000"/>
                </a:solidFill>
              </a:rPr>
              <a:t>确保每一项检验检测活动技术记录的信息充分，</a:t>
            </a:r>
            <a:r>
              <a:rPr lang="zh-CN" altLang="en-US" sz="2800" kern="0" spc="-10" dirty="0">
                <a:solidFill>
                  <a:prstClr val="black"/>
                </a:solidFill>
              </a:rPr>
              <a:t>确保记录的标识、贮存、保护、检索、保留和处置符合要求</a:t>
            </a:r>
            <a:endParaRPr lang="en-US" altLang="zh-CN" sz="2800" kern="0" spc="-10" dirty="0">
              <a:solidFill>
                <a:prstClr val="black"/>
              </a:solidFill>
            </a:endParaRPr>
          </a:p>
          <a:p>
            <a:pPr marL="12065" lvl="0">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对记录的要求：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4444"/>
            <a:ext cx="7992888" cy="518911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记录的作用：为实验室体系的有效运行提供客观的证据，所以记录必须保证真实，原始性。</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每项检验检测的记录应包含充分的信息，该检验检测在尽可能接近原始条件情况下能够重复</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复现）</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书面记录形成过程中如有错误，应采用杠改方式</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记录可存于不同媒体上，包括书面、电子和</a:t>
            </a:r>
            <a:r>
              <a:rPr lang="zh-CN" altLang="en-US" sz="2400" kern="0" dirty="0" smtClean="0">
                <a:solidFill>
                  <a:srgbClr val="000000"/>
                </a:solidFill>
                <a:latin typeface="Tahoma" panose="020B0604030504040204"/>
              </a:rPr>
              <a:t>电磁 </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电子存储记录 ：</a:t>
            </a:r>
            <a:r>
              <a:rPr lang="en-US" altLang="zh-CN" sz="2400" kern="0" dirty="0" smtClean="0">
                <a:solidFill>
                  <a:srgbClr val="000000"/>
                </a:solidFill>
                <a:latin typeface="Tahoma" panose="020B0604030504040204"/>
              </a:rPr>
              <a:t>1  </a:t>
            </a:r>
            <a:r>
              <a:rPr lang="zh-CN" altLang="en-US" sz="2400" kern="0" dirty="0" smtClean="0">
                <a:solidFill>
                  <a:srgbClr val="000000"/>
                </a:solidFill>
                <a:latin typeface="Tahoma" panose="020B0604030504040204"/>
              </a:rPr>
              <a:t>存储路径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2   </a:t>
            </a:r>
            <a:r>
              <a:rPr lang="zh-CN" altLang="en-US" sz="2400" kern="0" dirty="0" smtClean="0">
                <a:solidFill>
                  <a:srgbClr val="000000"/>
                </a:solidFill>
                <a:latin typeface="Tahoma" panose="020B0604030504040204"/>
              </a:rPr>
              <a:t>位置准确</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设置进入授权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存储尽量保护修改（只读模式）</a:t>
            </a:r>
            <a:endParaRPr lang="zh-CN" altLang="en-US" kern="0" dirty="0">
              <a:solidFill>
                <a:sysClr val="windowText" lastClr="00000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476672"/>
            <a:ext cx="8280920" cy="55707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4.5.12</a:t>
            </a:r>
            <a:r>
              <a:rPr lang="zh-CN" altLang="en-US" sz="2800" b="1" kern="0" spc="-10" dirty="0">
                <a:solidFill>
                  <a:prstClr val="black"/>
                </a:solidFill>
              </a:rPr>
              <a:t>内部审核</a:t>
            </a:r>
            <a:endParaRPr lang="en-US" altLang="zh-CN" sz="2800" b="1" kern="0" spc="-10" dirty="0">
              <a:solidFill>
                <a:prstClr val="black"/>
              </a:solidFill>
            </a:endParaRPr>
          </a:p>
          <a:p>
            <a:pPr marL="12065" lvl="0">
              <a:tabLst>
                <a:tab pos="159385" algn="l"/>
              </a:tabLst>
              <a:defRPr/>
            </a:pPr>
            <a:endParaRPr lang="zh-CN" altLang="en-US" sz="2000" b="1" kern="0" spc="-10" dirty="0">
              <a:solidFill>
                <a:prstClr val="black"/>
              </a:solidFill>
            </a:endParaRPr>
          </a:p>
          <a:p>
            <a:pPr marL="12065" lvl="0">
              <a:tabLst>
                <a:tab pos="159385" algn="l"/>
              </a:tabLst>
              <a:defRPr/>
            </a:pPr>
            <a:r>
              <a:rPr lang="zh-CN" altLang="en-US" sz="2000" b="1" kern="0" spc="-10" dirty="0">
                <a:solidFill>
                  <a:prstClr val="black"/>
                </a:solidFill>
              </a:rPr>
              <a:t> 检验检测机构应建立和保持管理体系内部审核的程序，以便验证其运作是否符合管理体系和本标准的要求</a:t>
            </a:r>
            <a:r>
              <a:rPr lang="en-US" altLang="zh-CN" sz="2000" b="1" kern="0" spc="-10" dirty="0">
                <a:solidFill>
                  <a:prstClr val="black"/>
                </a:solidFill>
              </a:rPr>
              <a:t>.</a:t>
            </a:r>
            <a:r>
              <a:rPr lang="zh-CN" altLang="en-US" sz="2000" b="1" kern="0" spc="-10" dirty="0">
                <a:solidFill>
                  <a:prstClr val="black"/>
                </a:solidFill>
              </a:rPr>
              <a:t>管理体系是否得到有效的实施和保持。内部审核通常每年一次，由质量负责人策划内审并制定审核</a:t>
            </a:r>
            <a:r>
              <a:rPr lang="zh-CN" altLang="en-US" sz="2000" b="1" kern="0" spc="-10" dirty="0" smtClean="0">
                <a:solidFill>
                  <a:prstClr val="black"/>
                </a:solidFill>
              </a:rPr>
              <a:t>方案，内</a:t>
            </a:r>
            <a:r>
              <a:rPr lang="zh-CN" altLang="en-US" sz="2000" b="1" kern="0" spc="-10" dirty="0">
                <a:solidFill>
                  <a:prstClr val="black"/>
                </a:solidFill>
              </a:rPr>
              <a:t>审员须经过培训，具备相应资格，</a:t>
            </a:r>
            <a:r>
              <a:rPr lang="zh-CN" altLang="en-US" sz="2000" b="1" kern="0" spc="-10" dirty="0">
                <a:solidFill>
                  <a:srgbClr val="FF0000"/>
                </a:solidFill>
              </a:rPr>
              <a:t>若资源允许</a:t>
            </a:r>
            <a:r>
              <a:rPr lang="zh-CN" altLang="en-US" sz="2000" b="1" kern="0" spc="-10" dirty="0">
                <a:solidFill>
                  <a:prstClr val="black"/>
                </a:solidFill>
              </a:rPr>
              <a:t>，内审员应</a:t>
            </a:r>
            <a:r>
              <a:rPr lang="zh-CN" altLang="en-US" sz="2000" b="1" kern="0" spc="-10" dirty="0" smtClean="0">
                <a:solidFill>
                  <a:prstClr val="black"/>
                </a:solidFill>
              </a:rPr>
              <a:t>独立于被审核</a:t>
            </a:r>
            <a:r>
              <a:rPr lang="zh-CN" altLang="en-US" sz="2000" b="1" kern="0" spc="-10" dirty="0">
                <a:solidFill>
                  <a:prstClr val="black"/>
                </a:solidFill>
              </a:rPr>
              <a:t>的活</a:t>
            </a:r>
            <a:r>
              <a:rPr lang="zh-CN" altLang="en-US" sz="2000" b="1" kern="0" spc="-10" dirty="0" smtClean="0">
                <a:solidFill>
                  <a:prstClr val="black"/>
                </a:solidFill>
              </a:rPr>
              <a:t>功。检验</a:t>
            </a:r>
            <a:r>
              <a:rPr lang="zh-CN" altLang="en-US" sz="2000" b="1" kern="0" spc="-10" dirty="0">
                <a:solidFill>
                  <a:prstClr val="black"/>
                </a:solidFill>
              </a:rPr>
              <a:t>检测机构应</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a</a:t>
            </a:r>
            <a:r>
              <a:rPr lang="zh-CN" altLang="en-US" sz="2000" b="1" kern="0" spc="-10" dirty="0">
                <a:solidFill>
                  <a:prstClr val="black"/>
                </a:solidFill>
              </a:rPr>
              <a:t>）依据有关过程的重要性、对检验检测机构产生影的变化和以往的审核结果</a:t>
            </a:r>
            <a:r>
              <a:rPr lang="en-US" altLang="zh-CN" sz="2000" b="1" kern="0" spc="-10" dirty="0">
                <a:solidFill>
                  <a:prstClr val="black"/>
                </a:solidFill>
              </a:rPr>
              <a:t>.</a:t>
            </a:r>
            <a:r>
              <a:rPr lang="zh-CN" altLang="en-US" sz="2000" b="1" kern="0" spc="-10" dirty="0">
                <a:solidFill>
                  <a:prstClr val="black"/>
                </a:solidFill>
              </a:rPr>
              <a:t>策划、制定、实施和保持审核方案</a:t>
            </a:r>
            <a:r>
              <a:rPr lang="en-US" altLang="zh-CN" sz="2000" b="1" kern="0" spc="-10" dirty="0">
                <a:solidFill>
                  <a:prstClr val="black"/>
                </a:solidFill>
              </a:rPr>
              <a:t>.</a:t>
            </a:r>
            <a:r>
              <a:rPr lang="zh-CN" altLang="en-US" sz="2000" b="1" kern="0" spc="-10" dirty="0">
                <a:solidFill>
                  <a:prstClr val="black"/>
                </a:solidFill>
              </a:rPr>
              <a:t>审核方案包括频次、方法、职责、策划要求和报告</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b</a:t>
            </a:r>
            <a:r>
              <a:rPr lang="zh-CN" altLang="en-US" sz="2000" b="1" kern="0" spc="-10" dirty="0">
                <a:solidFill>
                  <a:prstClr val="black"/>
                </a:solidFill>
              </a:rPr>
              <a:t>）规定每次审核的审核要求和范围</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c)</a:t>
            </a:r>
            <a:r>
              <a:rPr lang="zh-CN" altLang="en-US" sz="2000" b="1" kern="0" spc="-10" dirty="0">
                <a:solidFill>
                  <a:prstClr val="black"/>
                </a:solidFill>
              </a:rPr>
              <a:t>选择审核员并实施审核</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d</a:t>
            </a:r>
            <a:r>
              <a:rPr lang="zh-CN" altLang="en-US" sz="2000" b="1" kern="0" spc="-10" dirty="0">
                <a:solidFill>
                  <a:prstClr val="black"/>
                </a:solidFill>
              </a:rPr>
              <a:t>）确保将审核结报告给相关管理者</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e</a:t>
            </a:r>
            <a:r>
              <a:rPr lang="zh-CN" altLang="en-US" sz="2000" b="1" kern="0" spc="-10" dirty="0">
                <a:solidFill>
                  <a:prstClr val="black"/>
                </a:solidFill>
              </a:rPr>
              <a:t>）及时采取适当的纠正和纠正措施</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f</a:t>
            </a:r>
            <a:r>
              <a:rPr lang="zh-CN" altLang="en-US" sz="2000" b="1" kern="0" spc="-10" dirty="0">
                <a:solidFill>
                  <a:prstClr val="black"/>
                </a:solidFill>
              </a:rPr>
              <a:t>）保留形成文件的信息</a:t>
            </a:r>
            <a:r>
              <a:rPr lang="en-US" altLang="zh-CN" sz="2000" b="1" kern="0" spc="-10" dirty="0">
                <a:solidFill>
                  <a:prstClr val="black"/>
                </a:solidFill>
              </a:rPr>
              <a:t>.</a:t>
            </a:r>
            <a:r>
              <a:rPr lang="zh-CN" altLang="en-US" sz="2000" b="1" kern="0" spc="-10" dirty="0">
                <a:solidFill>
                  <a:prstClr val="black"/>
                </a:solidFill>
              </a:rPr>
              <a:t>作为实施审核方案以及审核结果的证据。   </a:t>
            </a:r>
            <a:endParaRPr lang="en-US" altLang="zh-CN" sz="2000" b="1" kern="0" spc="-10" dirty="0">
              <a:solidFill>
                <a:prstClr val="black"/>
              </a:solidFill>
            </a:endParaRPr>
          </a:p>
          <a:p>
            <a:pPr marL="12065" lvl="0">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1931" y="1124744"/>
            <a:ext cx="8208912"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人员：由应经过培训，具备资格的</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人员承担 。只要资源允许审</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核人员要与被审核工作 无关。</a:t>
            </a:r>
            <a:endParaRPr lang="zh-CN" altLang="en-US" sz="3200" kern="0" dirty="0">
              <a:solidFill>
                <a:srgbClr val="000000"/>
              </a:solidFill>
              <a:latin typeface="Tahoma" panose="020B0604030504040204"/>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16087"/>
            <a:ext cx="8064896" cy="294849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8529"/>
            <a:ext cx="5670376"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资质认定评审准则</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640871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79154"/>
            <a:ext cx="6840760" cy="449969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980728"/>
            <a:ext cx="6984776" cy="5078313"/>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质量体系文件一般分为四个层次，</a:t>
            </a:r>
            <a:r>
              <a:rPr lang="zh-CN" altLang="en-US" sz="2800" kern="0" dirty="0" smtClean="0">
                <a:solidFill>
                  <a:srgbClr val="000000"/>
                </a:solidFill>
                <a:latin typeface="Tahoma" panose="020B0604030504040204"/>
              </a:rPr>
              <a:t>包括</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质量手册</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程序（工作制度</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作业</a:t>
            </a:r>
            <a:r>
              <a:rPr lang="zh-CN" altLang="en-US" sz="2800" kern="0" dirty="0">
                <a:solidFill>
                  <a:srgbClr val="000000"/>
                </a:solidFill>
                <a:latin typeface="Tahoma" panose="020B0604030504040204"/>
              </a:rPr>
              <a:t>指导书（检测细则操作规程</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记录表格</a:t>
            </a:r>
            <a:r>
              <a:rPr lang="zh-CN" altLang="en-US" sz="2800" kern="0" dirty="0">
                <a:solidFill>
                  <a:srgbClr val="000000"/>
                </a:solidFill>
                <a:latin typeface="Tahoma" panose="020B0604030504040204"/>
              </a:rPr>
              <a:t>、报告等质量文件</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文件上下层间应相互衔接，下层比上层文件更具体、详细。实验室根据自身管理的需要，确定质量体系文件层次。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57664"/>
            <a:ext cx="7632848"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内审报告以及相关质量记录（包括年度计划、实施计划、首次会议人员签到表、首次会议纪要、末次会议人员签到表、末次会议纪要、现场检查表、不符合项报告单、必要时有不符合项整改报告）。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0217" y="620688"/>
            <a:ext cx="8640960" cy="5632311"/>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4.5.13</a:t>
            </a:r>
            <a:r>
              <a:rPr lang="zh-CN" altLang="en-US" sz="2400" b="1" kern="0" spc="-10" dirty="0">
                <a:solidFill>
                  <a:prstClr val="black"/>
                </a:solidFill>
              </a:rPr>
              <a:t>管理评审</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检验检测机构应建立和保持管理评审的程序，管理评审通常</a:t>
            </a:r>
            <a:r>
              <a:rPr lang="en-US" altLang="zh-CN" sz="2400" b="1" kern="0" spc="-10" dirty="0">
                <a:solidFill>
                  <a:prstClr val="black"/>
                </a:solidFill>
              </a:rPr>
              <a:t>12</a:t>
            </a:r>
            <a:r>
              <a:rPr lang="zh-CN" altLang="en-US" sz="2400" b="1" kern="0" spc="-10" dirty="0">
                <a:solidFill>
                  <a:prstClr val="black"/>
                </a:solidFill>
              </a:rPr>
              <a:t>个月一次</a:t>
            </a:r>
            <a:r>
              <a:rPr lang="en-US" altLang="zh-CN" sz="2400" b="1" kern="0" spc="-10" dirty="0">
                <a:solidFill>
                  <a:prstClr val="black"/>
                </a:solidFill>
              </a:rPr>
              <a:t>.</a:t>
            </a:r>
            <a:r>
              <a:rPr lang="zh-CN" altLang="en-US" sz="2400" b="1" kern="0" spc="-10" dirty="0">
                <a:solidFill>
                  <a:prstClr val="black"/>
                </a:solidFill>
              </a:rPr>
              <a:t>由管理层负责，管理层应确保管理评审后</a:t>
            </a:r>
            <a:r>
              <a:rPr lang="en-US" altLang="zh-CN" sz="2400" b="1" kern="0" spc="-10" dirty="0">
                <a:solidFill>
                  <a:prstClr val="black"/>
                </a:solidFill>
              </a:rPr>
              <a:t>.</a:t>
            </a:r>
            <a:r>
              <a:rPr lang="zh-CN" altLang="en-US" sz="2400" b="1" kern="0" spc="-10" dirty="0">
                <a:solidFill>
                  <a:prstClr val="black"/>
                </a:solidFill>
              </a:rPr>
              <a:t>得出的相应变更或改进措施予以实施，确保管理体系的适宜性、充分性和有效性。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应保留管理评审的记录，管理评审输入应包括以下信息</a:t>
            </a:r>
            <a:r>
              <a:rPr lang="en-US" altLang="zh-CN" sz="2400" b="1" kern="0" spc="-10" dirty="0">
                <a:solidFill>
                  <a:prstClr val="black"/>
                </a:solidFill>
              </a:rPr>
              <a:t>:   </a:t>
            </a:r>
            <a:r>
              <a:rPr lang="zh-CN" altLang="en-US" sz="2400" b="1" kern="0" spc="-10" dirty="0">
                <a:solidFill>
                  <a:srgbClr val="FF0000"/>
                </a:solidFill>
              </a:rPr>
              <a:t> </a:t>
            </a:r>
            <a:r>
              <a:rPr lang="en-US" altLang="zh-CN" sz="2400" b="1" kern="0" spc="-10" dirty="0">
                <a:solidFill>
                  <a:srgbClr val="FF0000"/>
                </a:solidFill>
              </a:rPr>
              <a:t>1)</a:t>
            </a:r>
            <a:r>
              <a:rPr lang="zh-CN" altLang="en-US" sz="2400" b="1" kern="0" spc="-10" dirty="0">
                <a:solidFill>
                  <a:srgbClr val="FF0000"/>
                </a:solidFill>
              </a:rPr>
              <a:t>检验检测机构相关的内外部因素的变化</a:t>
            </a:r>
            <a:r>
              <a:rPr lang="en-US" altLang="zh-CN" sz="2400" b="1" kern="0" spc="-10" dirty="0">
                <a:solidFill>
                  <a:srgbClr val="FF0000"/>
                </a:solidFill>
              </a:rPr>
              <a:t>;    2</a:t>
            </a:r>
            <a:r>
              <a:rPr lang="zh-CN" altLang="en-US" sz="2400" b="1" kern="0" spc="-10" dirty="0">
                <a:solidFill>
                  <a:srgbClr val="FF0000"/>
                </a:solidFill>
              </a:rPr>
              <a:t>）目标的可行性；    </a:t>
            </a:r>
            <a:r>
              <a:rPr lang="en-US" altLang="zh-CN" sz="2400" b="1" kern="0" spc="-10" dirty="0">
                <a:solidFill>
                  <a:srgbClr val="FF0000"/>
                </a:solidFill>
              </a:rPr>
              <a:t>3)</a:t>
            </a:r>
            <a:r>
              <a:rPr lang="zh-CN" altLang="en-US" sz="2400" b="1" kern="0" spc="-10" dirty="0">
                <a:solidFill>
                  <a:srgbClr val="FF0000"/>
                </a:solidFill>
              </a:rPr>
              <a:t>政策和程序的适用性</a:t>
            </a:r>
            <a:r>
              <a:rPr lang="en-US" altLang="zh-CN" sz="2400" b="1" kern="0" spc="-10" dirty="0">
                <a:solidFill>
                  <a:srgbClr val="FF0000"/>
                </a:solidFill>
              </a:rPr>
              <a:t>;    4)</a:t>
            </a:r>
            <a:r>
              <a:rPr lang="zh-CN" altLang="en-US" sz="2400" b="1" kern="0" spc="-10" dirty="0">
                <a:solidFill>
                  <a:srgbClr val="FF0000"/>
                </a:solidFill>
              </a:rPr>
              <a:t>以往管理评所采取措施的情况；   </a:t>
            </a:r>
            <a:r>
              <a:rPr lang="en-US" altLang="zh-CN" sz="2400" b="1" kern="0" spc="-10" dirty="0">
                <a:solidFill>
                  <a:srgbClr val="FF0000"/>
                </a:solidFill>
              </a:rPr>
              <a:t>5)</a:t>
            </a:r>
            <a:r>
              <a:rPr lang="zh-CN" altLang="en-US" sz="2400" b="1" kern="0" spc="-10" dirty="0">
                <a:solidFill>
                  <a:srgbClr val="FF0000"/>
                </a:solidFill>
              </a:rPr>
              <a:t>近期内部审核的结果；  </a:t>
            </a:r>
            <a:r>
              <a:rPr lang="en-US" altLang="zh-CN" sz="2400" b="1" kern="0" spc="-10" dirty="0">
                <a:solidFill>
                  <a:srgbClr val="FF0000"/>
                </a:solidFill>
              </a:rPr>
              <a:t>6)</a:t>
            </a:r>
            <a:r>
              <a:rPr lang="zh-CN" altLang="en-US" sz="2400" b="1" kern="0" spc="-10" dirty="0">
                <a:solidFill>
                  <a:srgbClr val="FF0000"/>
                </a:solidFill>
              </a:rPr>
              <a:t>纠正措施</a:t>
            </a:r>
            <a:r>
              <a:rPr lang="en-US" altLang="zh-CN" sz="2400" b="1" kern="0" spc="-10" dirty="0">
                <a:solidFill>
                  <a:srgbClr val="FF0000"/>
                </a:solidFill>
              </a:rPr>
              <a:t>;    7)</a:t>
            </a:r>
            <a:r>
              <a:rPr lang="zh-CN" altLang="en-US" sz="2400" b="1" kern="0" spc="-10" dirty="0">
                <a:solidFill>
                  <a:srgbClr val="FF0000"/>
                </a:solidFill>
              </a:rPr>
              <a:t>由外部机构进行的评审</a:t>
            </a:r>
            <a:r>
              <a:rPr lang="en-US" altLang="zh-CN" sz="2400" b="1" kern="0" spc="-10" dirty="0">
                <a:solidFill>
                  <a:srgbClr val="FF0000"/>
                </a:solidFill>
              </a:rPr>
              <a:t>;  8</a:t>
            </a:r>
            <a:r>
              <a:rPr lang="zh-CN" altLang="en-US" sz="2400" b="1" kern="0" spc="-10" dirty="0">
                <a:solidFill>
                  <a:srgbClr val="FF0000"/>
                </a:solidFill>
              </a:rPr>
              <a:t>）作量和工作类型的变化或检验检测机构活动范围的变化    </a:t>
            </a:r>
            <a:r>
              <a:rPr lang="en-US" altLang="zh-CN" sz="2400" b="1" kern="0" spc="-10" dirty="0">
                <a:solidFill>
                  <a:srgbClr val="FF0000"/>
                </a:solidFill>
              </a:rPr>
              <a:t>9)</a:t>
            </a:r>
            <a:r>
              <a:rPr lang="zh-CN" altLang="en-US" sz="2400" b="1" kern="0" spc="-10" dirty="0">
                <a:solidFill>
                  <a:srgbClr val="FF0000"/>
                </a:solidFill>
              </a:rPr>
              <a:t>客户和员工的反馈</a:t>
            </a:r>
            <a:r>
              <a:rPr lang="en-US" altLang="zh-CN" sz="2400" b="1" kern="0" spc="-10" dirty="0">
                <a:solidFill>
                  <a:srgbClr val="FF0000"/>
                </a:solidFill>
              </a:rPr>
              <a:t>;    10)</a:t>
            </a:r>
            <a:r>
              <a:rPr lang="zh-CN" altLang="en-US" sz="2400" b="1" kern="0" spc="-10" dirty="0">
                <a:solidFill>
                  <a:srgbClr val="FF0000"/>
                </a:solidFill>
              </a:rPr>
              <a:t>投诉</a:t>
            </a:r>
            <a:r>
              <a:rPr lang="en-US" altLang="zh-CN" sz="2400" b="1" kern="0" spc="-10" dirty="0">
                <a:solidFill>
                  <a:srgbClr val="FF0000"/>
                </a:solidFill>
              </a:rPr>
              <a:t>;   11</a:t>
            </a:r>
            <a:r>
              <a:rPr lang="zh-CN" altLang="en-US" sz="2400" b="1" kern="0" spc="-10" dirty="0">
                <a:solidFill>
                  <a:srgbClr val="FF0000"/>
                </a:solidFill>
              </a:rPr>
              <a:t>）实施改进的有效性；</a:t>
            </a:r>
            <a:r>
              <a:rPr lang="en-US" altLang="zh-CN" sz="2400" b="1" kern="0" spc="-10" dirty="0">
                <a:solidFill>
                  <a:srgbClr val="FF0000"/>
                </a:solidFill>
              </a:rPr>
              <a:t>12</a:t>
            </a:r>
            <a:r>
              <a:rPr lang="zh-CN" altLang="en-US" sz="2400" b="1" kern="0" spc="-10" dirty="0">
                <a:solidFill>
                  <a:srgbClr val="FF0000"/>
                </a:solidFill>
              </a:rPr>
              <a:t>）资源配备的合理性</a:t>
            </a:r>
            <a:r>
              <a:rPr lang="en-US" altLang="zh-CN" sz="2400" b="1" kern="0" spc="-10" dirty="0">
                <a:solidFill>
                  <a:srgbClr val="FF0000"/>
                </a:solidFill>
              </a:rPr>
              <a:t>;13</a:t>
            </a:r>
            <a:r>
              <a:rPr lang="zh-CN" altLang="en-US" sz="2400" b="1" kern="0" spc="-10" dirty="0">
                <a:solidFill>
                  <a:srgbClr val="FF0000"/>
                </a:solidFill>
              </a:rPr>
              <a:t>）风险识别的可控性；</a:t>
            </a:r>
            <a:r>
              <a:rPr lang="en-US" altLang="zh-CN" sz="2400" b="1" kern="0" spc="-10" dirty="0">
                <a:solidFill>
                  <a:srgbClr val="FF0000"/>
                </a:solidFill>
              </a:rPr>
              <a:t>14</a:t>
            </a:r>
            <a:r>
              <a:rPr lang="zh-CN" altLang="en-US" sz="2400" b="1" kern="0" spc="-10" dirty="0">
                <a:solidFill>
                  <a:srgbClr val="FF0000"/>
                </a:solidFill>
              </a:rPr>
              <a:t>）结果质量的保障性；</a:t>
            </a:r>
            <a:r>
              <a:rPr lang="en-US" altLang="zh-CN" sz="2400" b="1" kern="0" spc="-10" dirty="0">
                <a:solidFill>
                  <a:srgbClr val="FF0000"/>
                </a:solidFill>
              </a:rPr>
              <a:t>15</a:t>
            </a:r>
            <a:r>
              <a:rPr lang="zh-CN" altLang="en-US" sz="2400" b="1" kern="0" spc="-10" dirty="0">
                <a:solidFill>
                  <a:srgbClr val="FF0000"/>
                </a:solidFill>
              </a:rPr>
              <a:t>）其他相关因素</a:t>
            </a:r>
            <a:r>
              <a:rPr lang="zh-CN" altLang="en-US" sz="2400" b="1" kern="0" spc="-10" dirty="0">
                <a:solidFill>
                  <a:prstClr val="black"/>
                </a:solidFill>
              </a:rPr>
              <a:t>，如监督活动和培训。管理评审输出应包括以下内容</a:t>
            </a:r>
            <a:r>
              <a:rPr lang="en-US" altLang="zh-CN" sz="2400" b="1" kern="0" spc="-10" dirty="0">
                <a:solidFill>
                  <a:prstClr val="black"/>
                </a:solidFill>
              </a:rPr>
              <a:t>:</a:t>
            </a:r>
            <a:r>
              <a:rPr lang="en-US" altLang="zh-CN" sz="2400" b="1" kern="0" spc="-10" dirty="0">
                <a:solidFill>
                  <a:srgbClr val="FF0000"/>
                </a:solidFill>
              </a:rPr>
              <a:t>1)</a:t>
            </a:r>
            <a:r>
              <a:rPr lang="zh-CN" altLang="en-US" sz="2400" b="1" kern="0" spc="-10" dirty="0">
                <a:solidFill>
                  <a:srgbClr val="FF0000"/>
                </a:solidFill>
              </a:rPr>
              <a:t>管理体系及其过程的有效性</a:t>
            </a:r>
            <a:r>
              <a:rPr lang="zh-CN" altLang="en-US" sz="2400" b="1" kern="0" spc="-10" dirty="0">
                <a:solidFill>
                  <a:prstClr val="black"/>
                </a:solidFill>
              </a:rPr>
              <a:t>；</a:t>
            </a:r>
            <a:r>
              <a:rPr lang="en-US" altLang="zh-CN" sz="2400" b="1" kern="0" spc="-10" dirty="0">
                <a:solidFill>
                  <a:prstClr val="black"/>
                </a:solidFill>
              </a:rPr>
              <a:t>2)</a:t>
            </a:r>
            <a:r>
              <a:rPr lang="zh-CN" altLang="en-US" sz="2400" b="1" kern="0" spc="-10" dirty="0">
                <a:solidFill>
                  <a:prstClr val="black"/>
                </a:solidFill>
              </a:rPr>
              <a:t>符合本标准要求的改进；</a:t>
            </a:r>
            <a:r>
              <a:rPr lang="en-US" altLang="zh-CN" sz="2400" b="1" kern="0" spc="-10" dirty="0">
                <a:solidFill>
                  <a:prstClr val="black"/>
                </a:solidFill>
              </a:rPr>
              <a:t>3</a:t>
            </a:r>
            <a:r>
              <a:rPr lang="zh-CN" altLang="en-US" sz="2400" b="1" kern="0" spc="-10" dirty="0">
                <a:solidFill>
                  <a:prstClr val="black"/>
                </a:solidFill>
              </a:rPr>
              <a:t>）提供所需的资源；</a:t>
            </a:r>
            <a:r>
              <a:rPr lang="en-US" altLang="zh-CN" sz="2400" b="1" kern="0" spc="-10" dirty="0">
                <a:solidFill>
                  <a:prstClr val="black"/>
                </a:solidFill>
              </a:rPr>
              <a:t>4)</a:t>
            </a:r>
            <a:r>
              <a:rPr lang="zh-CN" altLang="en-US" sz="2400" b="1" kern="0" spc="-10" dirty="0">
                <a:solidFill>
                  <a:prstClr val="black"/>
                </a:solidFill>
              </a:rPr>
              <a:t>变更的需求。</a:t>
            </a:r>
            <a:endParaRPr lang="zh-CN" altLang="en-US" sz="2400" b="1" kern="0" dirty="0">
              <a:solidFill>
                <a:sysClr val="windowText" lastClr="000000"/>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0567" y="908720"/>
            <a:ext cx="7776864"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379208"/>
            <a:ext cx="7776864"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技术负责人部分）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4.2  </a:t>
            </a:r>
            <a:r>
              <a:rPr kumimoji="0" lang="zh-CN" altLang="en-US" sz="2800" b="1" i="0" u="none" strike="noStrike" kern="0" cap="none" spc="-10" normalizeH="0" baseline="0" noProof="0" dirty="0" smtClean="0">
                <a:ln>
                  <a:noFill/>
                </a:ln>
                <a:solidFill>
                  <a:prstClr val="black"/>
                </a:solidFill>
                <a:effectLst/>
                <a:uLnTx/>
                <a:uFillTx/>
              </a:rPr>
              <a:t>人员</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24161</Words>
  <Application>WPS 演示</Application>
  <PresentationFormat>全屏显示(4:3)</PresentationFormat>
  <Paragraphs>1226</Paragraphs>
  <Slides>154</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154</vt:i4>
      </vt:variant>
    </vt:vector>
  </HeadingPairs>
  <TitlesOfParts>
    <vt:vector size="169" baseType="lpstr">
      <vt:lpstr>Arial</vt:lpstr>
      <vt:lpstr>宋体</vt:lpstr>
      <vt:lpstr>Wingdings</vt:lpstr>
      <vt:lpstr>Calibri</vt:lpstr>
      <vt:lpstr>Times New Roman</vt:lpstr>
      <vt:lpstr>Tahoma</vt:lpstr>
      <vt:lpstr>微软雅黑</vt:lpstr>
      <vt:lpstr>Arial Unicode MS</vt:lpstr>
      <vt:lpstr>楷体</vt:lpstr>
      <vt:lpstr>仿宋</vt:lpstr>
      <vt:lpstr>Vrinda</vt:lpstr>
      <vt:lpstr>Segoe Print</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dell</cp:lastModifiedBy>
  <cp:revision>62</cp:revision>
  <dcterms:created xsi:type="dcterms:W3CDTF">2018-06-01T13:43:00Z</dcterms:created>
  <dcterms:modified xsi:type="dcterms:W3CDTF">2020-04-22T08:18:51Z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